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7"/>
  </p:notesMasterIdLst>
  <p:handoutMasterIdLst>
    <p:handoutMasterId r:id="rId48"/>
  </p:handoutMasterIdLst>
  <p:sldIdLst>
    <p:sldId id="375" r:id="rId3"/>
    <p:sldId id="354" r:id="rId4"/>
    <p:sldId id="610" r:id="rId5"/>
    <p:sldId id="613" r:id="rId6"/>
    <p:sldId id="606" r:id="rId7"/>
    <p:sldId id="552" r:id="rId8"/>
    <p:sldId id="553" r:id="rId9"/>
    <p:sldId id="611" r:id="rId10"/>
    <p:sldId id="556" r:id="rId11"/>
    <p:sldId id="614" r:id="rId12"/>
    <p:sldId id="555" r:id="rId13"/>
    <p:sldId id="557" r:id="rId14"/>
    <p:sldId id="612" r:id="rId15"/>
    <p:sldId id="585" r:id="rId16"/>
    <p:sldId id="590" r:id="rId17"/>
    <p:sldId id="586" r:id="rId18"/>
    <p:sldId id="580" r:id="rId19"/>
    <p:sldId id="517" r:id="rId20"/>
    <p:sldId id="602" r:id="rId21"/>
    <p:sldId id="587" r:id="rId22"/>
    <p:sldId id="588" r:id="rId23"/>
    <p:sldId id="572" r:id="rId24"/>
    <p:sldId id="584" r:id="rId25"/>
    <p:sldId id="582" r:id="rId26"/>
    <p:sldId id="513" r:id="rId27"/>
    <p:sldId id="583" r:id="rId28"/>
    <p:sldId id="597" r:id="rId29"/>
    <p:sldId id="591" r:id="rId30"/>
    <p:sldId id="593" r:id="rId31"/>
    <p:sldId id="575" r:id="rId32"/>
    <p:sldId id="599" r:id="rId33"/>
    <p:sldId id="608" r:id="rId34"/>
    <p:sldId id="601" r:id="rId35"/>
    <p:sldId id="595" r:id="rId36"/>
    <p:sldId id="507" r:id="rId37"/>
    <p:sldId id="592" r:id="rId38"/>
    <p:sldId id="529" r:id="rId39"/>
    <p:sldId id="530" r:id="rId40"/>
    <p:sldId id="607" r:id="rId41"/>
    <p:sldId id="569" r:id="rId42"/>
    <p:sldId id="605" r:id="rId43"/>
    <p:sldId id="573" r:id="rId44"/>
    <p:sldId id="604" r:id="rId45"/>
    <p:sldId id="432" r:id="rId4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07">
          <p15:clr>
            <a:srgbClr val="A4A3A4"/>
          </p15:clr>
        </p15:guide>
        <p15:guide id="2" pos="44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ulbertson, Adam" initials="C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7AA0"/>
    <a:srgbClr val="333333"/>
    <a:srgbClr val="636363"/>
    <a:srgbClr val="B5B5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83701" autoAdjust="0"/>
  </p:normalViewPr>
  <p:slideViewPr>
    <p:cSldViewPr snapToGrid="0" snapToObjects="1">
      <p:cViewPr varScale="1">
        <p:scale>
          <a:sx n="94" d="100"/>
          <a:sy n="94" d="100"/>
        </p:scale>
        <p:origin x="2418" y="96"/>
      </p:cViewPr>
      <p:guideLst>
        <p:guide orient="horz" pos="707"/>
        <p:guide pos="449"/>
      </p:guideLst>
    </p:cSldViewPr>
  </p:slideViewPr>
  <p:outlineViewPr>
    <p:cViewPr>
      <p:scale>
        <a:sx n="33" d="100"/>
        <a:sy n="33" d="100"/>
      </p:scale>
      <p:origin x="0" y="4380"/>
    </p:cViewPr>
  </p:outlineViewPr>
  <p:notesTextViewPr>
    <p:cViewPr>
      <p:scale>
        <a:sx n="100" d="100"/>
        <a:sy n="100" d="100"/>
      </p:scale>
      <p:origin x="0" y="0"/>
    </p:cViewPr>
  </p:notesTextViewPr>
  <p:sorterViewPr>
    <p:cViewPr>
      <p:scale>
        <a:sx n="100" d="100"/>
        <a:sy n="100" d="100"/>
      </p:scale>
      <p:origin x="0" y="-3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7-02-17T11:37:02.063" idx="1">
    <p:pos x="10" y="10"/>
    <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33335253-4DF5-48FD-B72C-58DAE22ACDC6}" type="datetimeFigureOut">
              <a:rPr lang="en-US" smtClean="0"/>
              <a:t>12/15/2017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1B0FD64-5B19-4DF3-93FD-4EDFBC798817}" type="slidenum">
              <a:rPr lang="en-US" smtClean="0"/>
              <a:t>‹#›</a:t>
            </a:fld>
            <a:endParaRPr lang="en-US"/>
          </a:p>
        </p:txBody>
      </p:sp>
    </p:spTree>
    <p:extLst>
      <p:ext uri="{BB962C8B-B14F-4D97-AF65-F5344CB8AC3E}">
        <p14:creationId xmlns:p14="http://schemas.microsoft.com/office/powerpoint/2010/main" val="3511012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01932B1-7EC9-42BF-975E-F1215F9FBD1C}" type="datetimeFigureOut">
              <a:rPr lang="en-US" smtClean="0"/>
              <a:t>12/15/2017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1D3B38E-4116-40F7-9AE0-BDE046E307B2}" type="slidenum">
              <a:rPr lang="en-US" smtClean="0"/>
              <a:t>‹#›</a:t>
            </a:fld>
            <a:endParaRPr lang="en-US"/>
          </a:p>
        </p:txBody>
      </p:sp>
    </p:spTree>
    <p:extLst>
      <p:ext uri="{BB962C8B-B14F-4D97-AF65-F5344CB8AC3E}">
        <p14:creationId xmlns:p14="http://schemas.microsoft.com/office/powerpoint/2010/main" val="1993864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marthealthit.org/smart-on-fhir/"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hl7.org/implement/standards/fhir/summary.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smtClean="0"/>
              <a:t>© Culbertson 2017</a:t>
            </a:r>
            <a:endParaRPr lang="en-US" sz="800" dirty="0"/>
          </a:p>
        </p:txBody>
      </p:sp>
      <p:sp>
        <p:nvSpPr>
          <p:cNvPr id="4" name="Slide Number Placeholder 3"/>
          <p:cNvSpPr>
            <a:spLocks noGrp="1"/>
          </p:cNvSpPr>
          <p:nvPr>
            <p:ph type="sldNum" sz="quarter" idx="10"/>
          </p:nvPr>
        </p:nvSpPr>
        <p:spPr/>
        <p:txBody>
          <a:bodyPr/>
          <a:lstStyle/>
          <a:p>
            <a:fld id="{E1D3B38E-4116-40F7-9AE0-BDE046E307B2}" type="slidenum">
              <a:rPr lang="en-US" smtClean="0"/>
              <a:t>1</a:t>
            </a:fld>
            <a:endParaRPr lang="en-US" dirty="0"/>
          </a:p>
        </p:txBody>
      </p:sp>
    </p:spTree>
    <p:extLst>
      <p:ext uri="{BB962C8B-B14F-4D97-AF65-F5344CB8AC3E}">
        <p14:creationId xmlns:p14="http://schemas.microsoft.com/office/powerpoint/2010/main" val="3328852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8" name="Shape 268"/>
          <p:cNvSpPr txBox="1">
            <a:spLocks noGrp="1"/>
          </p:cNvSpPr>
          <p:nvPr>
            <p:ph type="body" idx="1"/>
          </p:nvPr>
        </p:nvSpPr>
        <p:spPr>
          <a:xfrm>
            <a:off x="701041" y="4473892"/>
            <a:ext cx="5608319" cy="3660458"/>
          </a:xfrm>
          <a:prstGeom prst="rect">
            <a:avLst/>
          </a:prstGeom>
          <a:noFill/>
          <a:ln>
            <a:noFill/>
          </a:ln>
        </p:spPr>
        <p:txBody>
          <a:bodyPr wrap="square" lIns="93162" tIns="46568" rIns="93162" bIns="46568" anchor="t" anchorCtr="0">
            <a:noAutofit/>
          </a:bodyPr>
          <a:lstStyle/>
          <a:p>
            <a:pPr>
              <a:buSzPct val="25000"/>
            </a:pPr>
            <a:endParaRPr>
              <a:solidFill>
                <a:schemeClr val="dk1"/>
              </a:solidFill>
              <a:latin typeface="Calibri"/>
              <a:ea typeface="Calibri"/>
              <a:cs typeface="Calibri"/>
              <a:sym typeface="Calibri"/>
            </a:endParaRPr>
          </a:p>
        </p:txBody>
      </p:sp>
      <p:sp>
        <p:nvSpPr>
          <p:cNvPr id="269" name="Shape 269"/>
          <p:cNvSpPr txBox="1">
            <a:spLocks noGrp="1"/>
          </p:cNvSpPr>
          <p:nvPr>
            <p:ph type="sldNum" idx="12"/>
          </p:nvPr>
        </p:nvSpPr>
        <p:spPr>
          <a:xfrm>
            <a:off x="3970937" y="8829967"/>
            <a:ext cx="3037839" cy="466432"/>
          </a:xfrm>
          <a:prstGeom prst="rect">
            <a:avLst/>
          </a:prstGeom>
          <a:noFill/>
          <a:ln>
            <a:noFill/>
          </a:ln>
        </p:spPr>
        <p:txBody>
          <a:bodyPr wrap="square" lIns="93162" tIns="46568" rIns="93162" bIns="46568"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16</a:t>
            </a:fld>
            <a:endParaRPr lang="en-US">
              <a:solidFill>
                <a:prstClr val="black"/>
              </a:solidFill>
              <a:latin typeface="Calibri"/>
              <a:ea typeface="Calibri"/>
              <a:cs typeface="Calibri"/>
              <a:sym typeface="Calibri"/>
            </a:endParaRPr>
          </a:p>
        </p:txBody>
      </p:sp>
      <p:sp>
        <p:nvSpPr>
          <p:cNvPr id="2" name="Header Placeholder 1"/>
          <p:cNvSpPr>
            <a:spLocks noGrp="1"/>
          </p:cNvSpPr>
          <p:nvPr>
            <p:ph type="hdr" idx="13"/>
          </p:nvPr>
        </p:nvSpPr>
        <p:spPr/>
        <p:txBody>
          <a:bodyPr/>
          <a:lstStyle/>
          <a:p>
            <a:r>
              <a:rPr lang="en-US" smtClean="0"/>
              <a:t>Josh Mandel, SMART on </a:t>
            </a:r>
            <a:endParaRPr lang="en-US"/>
          </a:p>
        </p:txBody>
      </p:sp>
    </p:spTree>
    <p:extLst>
      <p:ext uri="{BB962C8B-B14F-4D97-AF65-F5344CB8AC3E}">
        <p14:creationId xmlns:p14="http://schemas.microsoft.com/office/powerpoint/2010/main" val="3181372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a:t>
            </a:r>
            <a:r>
              <a:rPr lang="en-US" baseline="0" dirty="0" smtClean="0"/>
              <a:t> the 80/20 rule</a:t>
            </a:r>
          </a:p>
          <a:p>
            <a:r>
              <a:rPr lang="en-US" baseline="0" dirty="0" smtClean="0"/>
              <a:t>If need more resources you can add an create an extension</a:t>
            </a:r>
            <a:endParaRPr lang="en-US" dirty="0"/>
          </a:p>
        </p:txBody>
      </p:sp>
      <p:sp>
        <p:nvSpPr>
          <p:cNvPr id="4" name="Slide Number Placeholder 3"/>
          <p:cNvSpPr>
            <a:spLocks noGrp="1"/>
          </p:cNvSpPr>
          <p:nvPr>
            <p:ph type="sldNum" sz="quarter" idx="10"/>
          </p:nvPr>
        </p:nvSpPr>
        <p:spPr/>
        <p:txBody>
          <a:bodyPr/>
          <a:lstStyle/>
          <a:p>
            <a:fld id="{E1D3B38E-4116-40F7-9AE0-BDE046E307B2}" type="slidenum">
              <a:rPr lang="en-US" smtClean="0"/>
              <a:t>17</a:t>
            </a:fld>
            <a:endParaRPr lang="en-US"/>
          </a:p>
        </p:txBody>
      </p:sp>
    </p:spTree>
    <p:extLst>
      <p:ext uri="{BB962C8B-B14F-4D97-AF65-F5344CB8AC3E}">
        <p14:creationId xmlns:p14="http://schemas.microsoft.com/office/powerpoint/2010/main" val="3879537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7" name="Shape 277"/>
          <p:cNvSpPr txBox="1">
            <a:spLocks noGrp="1"/>
          </p:cNvSpPr>
          <p:nvPr>
            <p:ph type="body" idx="1"/>
          </p:nvPr>
        </p:nvSpPr>
        <p:spPr>
          <a:xfrm>
            <a:off x="701041" y="4473892"/>
            <a:ext cx="5608319" cy="3660458"/>
          </a:xfrm>
          <a:prstGeom prst="rect">
            <a:avLst/>
          </a:prstGeom>
          <a:noFill/>
          <a:ln>
            <a:noFill/>
          </a:ln>
        </p:spPr>
        <p:txBody>
          <a:bodyPr wrap="square" lIns="93162" tIns="46568" rIns="93162" bIns="46568" anchor="t" anchorCtr="0">
            <a:noAutofit/>
          </a:bodyPr>
          <a:lstStyle/>
          <a:p>
            <a:pPr>
              <a:buSzPct val="25000"/>
            </a:pPr>
            <a:endParaRPr>
              <a:solidFill>
                <a:schemeClr val="dk1"/>
              </a:solidFill>
              <a:latin typeface="Calibri"/>
              <a:ea typeface="Calibri"/>
              <a:cs typeface="Calibri"/>
              <a:sym typeface="Calibri"/>
            </a:endParaRPr>
          </a:p>
        </p:txBody>
      </p:sp>
      <p:sp>
        <p:nvSpPr>
          <p:cNvPr id="278" name="Shape 278"/>
          <p:cNvSpPr txBox="1">
            <a:spLocks noGrp="1"/>
          </p:cNvSpPr>
          <p:nvPr>
            <p:ph type="sldNum" idx="12"/>
          </p:nvPr>
        </p:nvSpPr>
        <p:spPr>
          <a:xfrm>
            <a:off x="3970937" y="8829967"/>
            <a:ext cx="3037839" cy="466432"/>
          </a:xfrm>
          <a:prstGeom prst="rect">
            <a:avLst/>
          </a:prstGeom>
          <a:noFill/>
          <a:ln>
            <a:noFill/>
          </a:ln>
        </p:spPr>
        <p:txBody>
          <a:bodyPr wrap="square" lIns="93162" tIns="46568" rIns="93162" bIns="46568"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18</a:t>
            </a:fld>
            <a:endParaRPr lang="en-US">
              <a:solidFill>
                <a:prstClr val="black"/>
              </a:solidFill>
              <a:latin typeface="Calibri"/>
              <a:ea typeface="Calibri"/>
              <a:cs typeface="Calibri"/>
              <a:sym typeface="Calibri"/>
            </a:endParaRPr>
          </a:p>
        </p:txBody>
      </p:sp>
      <p:sp>
        <p:nvSpPr>
          <p:cNvPr id="2" name="Header Placeholder 1"/>
          <p:cNvSpPr>
            <a:spLocks noGrp="1"/>
          </p:cNvSpPr>
          <p:nvPr>
            <p:ph type="hdr" idx="13"/>
          </p:nvPr>
        </p:nvSpPr>
        <p:spPr/>
        <p:txBody>
          <a:bodyPr/>
          <a:lstStyle/>
          <a:p>
            <a:r>
              <a:rPr lang="en-US" smtClean="0"/>
              <a:t>Josh Mandel, SMART on </a:t>
            </a:r>
            <a:endParaRPr lang="en-US"/>
          </a:p>
        </p:txBody>
      </p:sp>
    </p:spTree>
    <p:extLst>
      <p:ext uri="{BB962C8B-B14F-4D97-AF65-F5344CB8AC3E}">
        <p14:creationId xmlns:p14="http://schemas.microsoft.com/office/powerpoint/2010/main" val="2368809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1" name="Shape 301"/>
          <p:cNvSpPr txBox="1">
            <a:spLocks noGrp="1"/>
          </p:cNvSpPr>
          <p:nvPr>
            <p:ph type="body" idx="1"/>
          </p:nvPr>
        </p:nvSpPr>
        <p:spPr>
          <a:xfrm>
            <a:off x="701041" y="4473892"/>
            <a:ext cx="5608319" cy="3660458"/>
          </a:xfrm>
          <a:prstGeom prst="rect">
            <a:avLst/>
          </a:prstGeom>
          <a:noFill/>
          <a:ln>
            <a:noFill/>
          </a:ln>
        </p:spPr>
        <p:txBody>
          <a:bodyPr wrap="square" lIns="93162" tIns="46568" rIns="93162" bIns="46568" anchor="t" anchorCtr="0">
            <a:noAutofit/>
          </a:bodyPr>
          <a:lstStyle/>
          <a:p>
            <a:pPr>
              <a:buSzPct val="25000"/>
            </a:pPr>
            <a:endParaRPr dirty="0">
              <a:solidFill>
                <a:schemeClr val="dk1"/>
              </a:solidFill>
              <a:latin typeface="Calibri"/>
              <a:ea typeface="Calibri"/>
              <a:cs typeface="Calibri"/>
              <a:sym typeface="Calibri"/>
            </a:endParaRPr>
          </a:p>
        </p:txBody>
      </p:sp>
      <p:sp>
        <p:nvSpPr>
          <p:cNvPr id="302" name="Shape 302"/>
          <p:cNvSpPr txBox="1">
            <a:spLocks noGrp="1"/>
          </p:cNvSpPr>
          <p:nvPr>
            <p:ph type="sldNum" idx="12"/>
          </p:nvPr>
        </p:nvSpPr>
        <p:spPr>
          <a:xfrm>
            <a:off x="3970937" y="8829967"/>
            <a:ext cx="3037839" cy="466432"/>
          </a:xfrm>
          <a:prstGeom prst="rect">
            <a:avLst/>
          </a:prstGeom>
          <a:noFill/>
          <a:ln>
            <a:noFill/>
          </a:ln>
        </p:spPr>
        <p:txBody>
          <a:bodyPr wrap="square" lIns="93162" tIns="46568" rIns="93162" bIns="46568"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19</a:t>
            </a:fld>
            <a:endParaRPr lang="en-US">
              <a:solidFill>
                <a:prstClr val="black"/>
              </a:solidFill>
              <a:latin typeface="Calibri"/>
              <a:ea typeface="Calibri"/>
              <a:cs typeface="Calibri"/>
              <a:sym typeface="Calibri"/>
            </a:endParaRPr>
          </a:p>
        </p:txBody>
      </p:sp>
      <p:sp>
        <p:nvSpPr>
          <p:cNvPr id="2" name="Header Placeholder 1"/>
          <p:cNvSpPr>
            <a:spLocks noGrp="1"/>
          </p:cNvSpPr>
          <p:nvPr>
            <p:ph type="hdr" idx="13"/>
          </p:nvPr>
        </p:nvSpPr>
        <p:spPr/>
        <p:txBody>
          <a:bodyPr/>
          <a:lstStyle/>
          <a:p>
            <a:r>
              <a:rPr lang="en-US" smtClean="0"/>
              <a:t>Josh Mandel, SMART on </a:t>
            </a:r>
            <a:endParaRPr lang="en-US"/>
          </a:p>
        </p:txBody>
      </p:sp>
    </p:spTree>
    <p:extLst>
      <p:ext uri="{BB962C8B-B14F-4D97-AF65-F5344CB8AC3E}">
        <p14:creationId xmlns:p14="http://schemas.microsoft.com/office/powerpoint/2010/main" val="1254843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1" name="Shape 301"/>
          <p:cNvSpPr txBox="1">
            <a:spLocks noGrp="1"/>
          </p:cNvSpPr>
          <p:nvPr>
            <p:ph type="body" idx="1"/>
          </p:nvPr>
        </p:nvSpPr>
        <p:spPr>
          <a:xfrm>
            <a:off x="701041" y="4473892"/>
            <a:ext cx="5608319" cy="3660458"/>
          </a:xfrm>
          <a:prstGeom prst="rect">
            <a:avLst/>
          </a:prstGeom>
          <a:noFill/>
          <a:ln>
            <a:noFill/>
          </a:ln>
        </p:spPr>
        <p:txBody>
          <a:bodyPr wrap="square" lIns="93162" tIns="46568" rIns="93162" bIns="46568" anchor="t" anchorCtr="0">
            <a:noAutofit/>
          </a:bodyPr>
          <a:lstStyle/>
          <a:p>
            <a:pPr>
              <a:buSzPct val="25000"/>
            </a:pPr>
            <a:endParaRPr dirty="0">
              <a:solidFill>
                <a:schemeClr val="dk1"/>
              </a:solidFill>
              <a:latin typeface="Calibri"/>
              <a:ea typeface="Calibri"/>
              <a:cs typeface="Calibri"/>
              <a:sym typeface="Calibri"/>
            </a:endParaRPr>
          </a:p>
        </p:txBody>
      </p:sp>
      <p:sp>
        <p:nvSpPr>
          <p:cNvPr id="302" name="Shape 302"/>
          <p:cNvSpPr txBox="1">
            <a:spLocks noGrp="1"/>
          </p:cNvSpPr>
          <p:nvPr>
            <p:ph type="sldNum" idx="12"/>
          </p:nvPr>
        </p:nvSpPr>
        <p:spPr>
          <a:xfrm>
            <a:off x="3970937" y="8829967"/>
            <a:ext cx="3037839" cy="466432"/>
          </a:xfrm>
          <a:prstGeom prst="rect">
            <a:avLst/>
          </a:prstGeom>
          <a:noFill/>
          <a:ln>
            <a:noFill/>
          </a:ln>
        </p:spPr>
        <p:txBody>
          <a:bodyPr wrap="square" lIns="93162" tIns="46568" rIns="93162" bIns="46568"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20</a:t>
            </a:fld>
            <a:endParaRPr lang="en-US">
              <a:solidFill>
                <a:prstClr val="black"/>
              </a:solidFill>
              <a:latin typeface="Calibri"/>
              <a:ea typeface="Calibri"/>
              <a:cs typeface="Calibri"/>
              <a:sym typeface="Calibri"/>
            </a:endParaRPr>
          </a:p>
        </p:txBody>
      </p:sp>
      <p:sp>
        <p:nvSpPr>
          <p:cNvPr id="2" name="Header Placeholder 1"/>
          <p:cNvSpPr>
            <a:spLocks noGrp="1"/>
          </p:cNvSpPr>
          <p:nvPr>
            <p:ph type="hdr" idx="13"/>
          </p:nvPr>
        </p:nvSpPr>
        <p:spPr/>
        <p:txBody>
          <a:bodyPr/>
          <a:lstStyle/>
          <a:p>
            <a:r>
              <a:rPr lang="en-US" smtClean="0"/>
              <a:t>Josh Mandel, SMART on </a:t>
            </a:r>
            <a:endParaRPr lang="en-US"/>
          </a:p>
        </p:txBody>
      </p:sp>
    </p:spTree>
    <p:extLst>
      <p:ext uri="{BB962C8B-B14F-4D97-AF65-F5344CB8AC3E}">
        <p14:creationId xmlns:p14="http://schemas.microsoft.com/office/powerpoint/2010/main" val="3336132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1" name="Shape 311"/>
          <p:cNvSpPr txBox="1">
            <a:spLocks noGrp="1"/>
          </p:cNvSpPr>
          <p:nvPr>
            <p:ph type="body" idx="1"/>
          </p:nvPr>
        </p:nvSpPr>
        <p:spPr>
          <a:xfrm>
            <a:off x="701041" y="4473892"/>
            <a:ext cx="5608319" cy="3660458"/>
          </a:xfrm>
          <a:prstGeom prst="rect">
            <a:avLst/>
          </a:prstGeom>
          <a:noFill/>
          <a:ln>
            <a:noFill/>
          </a:ln>
        </p:spPr>
        <p:txBody>
          <a:bodyPr wrap="square" lIns="93162" tIns="46568" rIns="93162" bIns="46568" anchor="t" anchorCtr="0">
            <a:noAutofit/>
          </a:bodyPr>
          <a:lstStyle/>
          <a:p>
            <a:pPr>
              <a:buSzPct val="25000"/>
            </a:pPr>
            <a:endParaRPr>
              <a:solidFill>
                <a:schemeClr val="dk1"/>
              </a:solidFill>
              <a:latin typeface="Calibri"/>
              <a:ea typeface="Calibri"/>
              <a:cs typeface="Calibri"/>
              <a:sym typeface="Calibri"/>
            </a:endParaRPr>
          </a:p>
        </p:txBody>
      </p:sp>
      <p:sp>
        <p:nvSpPr>
          <p:cNvPr id="312" name="Shape 312"/>
          <p:cNvSpPr txBox="1">
            <a:spLocks noGrp="1"/>
          </p:cNvSpPr>
          <p:nvPr>
            <p:ph type="sldNum" idx="12"/>
          </p:nvPr>
        </p:nvSpPr>
        <p:spPr>
          <a:xfrm>
            <a:off x="3970937" y="8829967"/>
            <a:ext cx="3037839" cy="466432"/>
          </a:xfrm>
          <a:prstGeom prst="rect">
            <a:avLst/>
          </a:prstGeom>
          <a:noFill/>
          <a:ln>
            <a:noFill/>
          </a:ln>
        </p:spPr>
        <p:txBody>
          <a:bodyPr wrap="square" lIns="93162" tIns="46568" rIns="93162" bIns="46568"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21</a:t>
            </a:fld>
            <a:endParaRPr lang="en-US">
              <a:solidFill>
                <a:prstClr val="black"/>
              </a:solidFill>
              <a:latin typeface="Calibri"/>
              <a:ea typeface="Calibri"/>
              <a:cs typeface="Calibri"/>
              <a:sym typeface="Calibri"/>
            </a:endParaRPr>
          </a:p>
        </p:txBody>
      </p:sp>
      <p:sp>
        <p:nvSpPr>
          <p:cNvPr id="2" name="Header Placeholder 1"/>
          <p:cNvSpPr>
            <a:spLocks noGrp="1"/>
          </p:cNvSpPr>
          <p:nvPr>
            <p:ph type="hdr" idx="13"/>
          </p:nvPr>
        </p:nvSpPr>
        <p:spPr/>
        <p:txBody>
          <a:bodyPr/>
          <a:lstStyle/>
          <a:p>
            <a:r>
              <a:rPr lang="en-US" smtClean="0"/>
              <a:t>Josh Mandel, SMART on </a:t>
            </a:r>
            <a:endParaRPr lang="en-US"/>
          </a:p>
        </p:txBody>
      </p:sp>
    </p:spTree>
    <p:extLst>
      <p:ext uri="{BB962C8B-B14F-4D97-AF65-F5344CB8AC3E}">
        <p14:creationId xmlns:p14="http://schemas.microsoft.com/office/powerpoint/2010/main" val="400168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D3B38E-4116-40F7-9AE0-BDE046E307B2}" type="slidenum">
              <a:rPr lang="en-US" smtClean="0"/>
              <a:t>22</a:t>
            </a:fld>
            <a:endParaRPr lang="en-US"/>
          </a:p>
        </p:txBody>
      </p:sp>
    </p:spTree>
    <p:extLst>
      <p:ext uri="{BB962C8B-B14F-4D97-AF65-F5344CB8AC3E}">
        <p14:creationId xmlns:p14="http://schemas.microsoft.com/office/powerpoint/2010/main" val="930997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SMART project, Substitutable Medical Apps &amp; Reusable Technology, </a:t>
            </a:r>
          </a:p>
          <a:p>
            <a:r>
              <a:rPr lang="en-US" sz="1200" b="0" i="0" kern="1200" dirty="0" smtClean="0">
                <a:solidFill>
                  <a:schemeClr val="tx1"/>
                </a:solidFill>
                <a:effectLst/>
                <a:latin typeface="+mn-lt"/>
                <a:ea typeface="+mn-ea"/>
                <a:cs typeface="+mn-cs"/>
              </a:rPr>
              <a:t>Funded by ONC's Strategic Health IT Advanced Research Projects, </a:t>
            </a:r>
          </a:p>
          <a:p>
            <a:r>
              <a:rPr lang="en-US" sz="1200" b="0" i="0" kern="1200" dirty="0" smtClean="0">
                <a:solidFill>
                  <a:schemeClr val="tx1"/>
                </a:solidFill>
                <a:effectLst/>
                <a:latin typeface="+mn-lt"/>
                <a:ea typeface="+mn-ea"/>
                <a:cs typeface="+mn-cs"/>
              </a:rPr>
              <a:t>In 2010, the SMART project received a four-year, $15 million grant from the ONC to conduct its research.</a:t>
            </a:r>
          </a:p>
          <a:p>
            <a:r>
              <a:rPr lang="en-US" sz="1200" b="0" i="0" kern="1200" dirty="0" smtClean="0">
                <a:solidFill>
                  <a:schemeClr val="tx1"/>
                </a:solidFill>
                <a:effectLst/>
                <a:latin typeface="+mn-lt"/>
                <a:ea typeface="+mn-ea"/>
                <a:cs typeface="+mn-cs"/>
              </a:rPr>
              <a:t>Two major goals: develop a user interface to allow substitutability for medical apps based on shared basic components and </a:t>
            </a:r>
          </a:p>
          <a:p>
            <a:r>
              <a:rPr lang="en-US" sz="1200" b="0" i="0" kern="1200" dirty="0" smtClean="0">
                <a:solidFill>
                  <a:schemeClr val="tx1"/>
                </a:solidFill>
                <a:effectLst/>
                <a:latin typeface="+mn-lt"/>
                <a:ea typeface="+mn-ea"/>
                <a:cs typeface="+mn-cs"/>
              </a:rPr>
              <a:t>create a set of services to enable efficient data capture, storage, retrieval and analytics. </a:t>
            </a:r>
          </a:p>
          <a:p>
            <a:r>
              <a:rPr lang="en-US" sz="1200" b="0" i="0" kern="1200" dirty="0" smtClean="0">
                <a:solidFill>
                  <a:schemeClr val="tx1"/>
                </a:solidFill>
                <a:effectLst/>
                <a:latin typeface="+mn-lt"/>
                <a:ea typeface="+mn-ea"/>
                <a:cs typeface="+mn-cs"/>
              </a:rPr>
              <a:t>create an ecosystem of substitutable apps that can run on any EHR system,"</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Blending the two together, SMART on FHIR is the SMART project's latest platform offering whose</a:t>
            </a:r>
            <a:r>
              <a:rPr lang="en-US" sz="1200" b="0" i="0" u="none" strike="noStrike" kern="1200" dirty="0" smtClean="0">
                <a:solidFill>
                  <a:schemeClr val="tx1"/>
                </a:solidFill>
                <a:effectLst/>
                <a:latin typeface="+mn-lt"/>
                <a:ea typeface="+mn-ea"/>
                <a:cs typeface="+mn-cs"/>
                <a:hlinkClick r:id="rId3"/>
              </a:rPr>
              <a:t> vision</a:t>
            </a:r>
            <a:r>
              <a:rPr lang="en-US" sz="1200" b="0" i="0" u="none" strike="noStrike"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is to provide the resources for developers to build medical apps using "developer-friendly APIs" that integrate into any EHR system at the point of care allowing for "plug and play" usability.</a:t>
            </a:r>
          </a:p>
          <a:p>
            <a:endParaRPr lang="en-US" dirty="0"/>
          </a:p>
        </p:txBody>
      </p:sp>
      <p:sp>
        <p:nvSpPr>
          <p:cNvPr id="4" name="Slide Number Placeholder 3"/>
          <p:cNvSpPr>
            <a:spLocks noGrp="1"/>
          </p:cNvSpPr>
          <p:nvPr>
            <p:ph type="sldNum" sz="quarter" idx="10"/>
          </p:nvPr>
        </p:nvSpPr>
        <p:spPr/>
        <p:txBody>
          <a:bodyPr/>
          <a:lstStyle/>
          <a:p>
            <a:fld id="{E1D3B38E-4116-40F7-9AE0-BDE046E307B2}" type="slidenum">
              <a:rPr lang="en-US" smtClean="0"/>
              <a:t>24</a:t>
            </a:fld>
            <a:endParaRPr lang="en-US"/>
          </a:p>
        </p:txBody>
      </p:sp>
    </p:spTree>
    <p:extLst>
      <p:ext uri="{BB962C8B-B14F-4D97-AF65-F5344CB8AC3E}">
        <p14:creationId xmlns:p14="http://schemas.microsoft.com/office/powerpoint/2010/main" val="3182435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7" name="Shape 227"/>
          <p:cNvSpPr txBox="1">
            <a:spLocks noGrp="1"/>
          </p:cNvSpPr>
          <p:nvPr>
            <p:ph type="body" idx="1"/>
          </p:nvPr>
        </p:nvSpPr>
        <p:spPr>
          <a:xfrm>
            <a:off x="701041" y="4473892"/>
            <a:ext cx="5608319" cy="3660458"/>
          </a:xfrm>
          <a:prstGeom prst="rect">
            <a:avLst/>
          </a:prstGeom>
          <a:noFill/>
          <a:ln>
            <a:noFill/>
          </a:ln>
        </p:spPr>
        <p:txBody>
          <a:bodyPr wrap="square" lIns="93162" tIns="46568" rIns="93162" bIns="46568" anchor="t" anchorCtr="0">
            <a:noAutofit/>
          </a:bodyPr>
          <a:lstStyle/>
          <a:p>
            <a:pPr marL="228600" marR="0" lvl="0" indent="-228600" algn="l" rtl="0">
              <a:lnSpc>
                <a:spcPct val="140000"/>
              </a:lnSpc>
              <a:spcBef>
                <a:spcPts val="0"/>
              </a:spcBef>
              <a:spcAft>
                <a:spcPts val="0"/>
              </a:spcAft>
              <a:buClr>
                <a:schemeClr val="dk1"/>
              </a:buClr>
              <a:buSzPct val="100000"/>
              <a:buFont typeface="Arial"/>
              <a:buChar char="•"/>
            </a:pPr>
            <a:r>
              <a:rPr lang="en-US" sz="2800" b="0" i="0" u="none" strike="noStrike" cap="none" dirty="0" smtClean="0">
                <a:solidFill>
                  <a:schemeClr val="dk1"/>
                </a:solidFill>
                <a:latin typeface="+mn-lt"/>
                <a:ea typeface="Calibri"/>
                <a:cs typeface="Calibri"/>
                <a:sym typeface="Calibri"/>
              </a:rPr>
              <a:t>Users: </a:t>
            </a:r>
          </a:p>
          <a:p>
            <a:pPr marL="685800" marR="0" lvl="1" indent="-228600" algn="l" rtl="0">
              <a:lnSpc>
                <a:spcPct val="140000"/>
              </a:lnSpc>
              <a:spcBef>
                <a:spcPts val="500"/>
              </a:spcBef>
              <a:spcAft>
                <a:spcPts val="0"/>
              </a:spcAft>
              <a:buClr>
                <a:schemeClr val="dk1"/>
              </a:buClr>
              <a:buSzPct val="100000"/>
              <a:buFont typeface="Arial"/>
              <a:buChar char="•"/>
            </a:pPr>
            <a:r>
              <a:rPr lang="en-US" sz="2400" b="0" i="0" u="none" strike="noStrike" cap="none" dirty="0" smtClean="0">
                <a:solidFill>
                  <a:schemeClr val="dk1"/>
                </a:solidFill>
                <a:latin typeface="+mn-lt"/>
                <a:ea typeface="Calibri"/>
                <a:cs typeface="Calibri"/>
                <a:sym typeface="Calibri"/>
              </a:rPr>
              <a:t>App choice (substitutability)</a:t>
            </a:r>
          </a:p>
          <a:p>
            <a:pPr marL="228600" marR="0" lvl="0" indent="-228600" algn="l" rtl="0">
              <a:lnSpc>
                <a:spcPct val="140000"/>
              </a:lnSpc>
              <a:spcBef>
                <a:spcPts val="1000"/>
              </a:spcBef>
              <a:spcAft>
                <a:spcPts val="0"/>
              </a:spcAft>
              <a:buClr>
                <a:schemeClr val="dk1"/>
              </a:buClr>
              <a:buSzPct val="100000"/>
              <a:buFont typeface="Arial"/>
              <a:buChar char="•"/>
            </a:pPr>
            <a:r>
              <a:rPr lang="en-US" sz="2800" b="0" i="0" u="none" strike="noStrike" cap="none" dirty="0" smtClean="0">
                <a:solidFill>
                  <a:schemeClr val="dk1"/>
                </a:solidFill>
                <a:latin typeface="+mn-lt"/>
                <a:ea typeface="Calibri"/>
                <a:cs typeface="Calibri"/>
                <a:sym typeface="Calibri"/>
              </a:rPr>
              <a:t>Developers:</a:t>
            </a:r>
          </a:p>
          <a:p>
            <a:pPr marL="685800" marR="0" lvl="1" indent="-228600" algn="l" rtl="0">
              <a:lnSpc>
                <a:spcPct val="140000"/>
              </a:lnSpc>
              <a:spcBef>
                <a:spcPts val="500"/>
              </a:spcBef>
              <a:spcAft>
                <a:spcPts val="0"/>
              </a:spcAft>
              <a:buClr>
                <a:schemeClr val="dk1"/>
              </a:buClr>
              <a:buSzPct val="100000"/>
              <a:buFont typeface="Arial"/>
              <a:buChar char="•"/>
            </a:pPr>
            <a:r>
              <a:rPr lang="en-US" sz="2400" b="0" i="0" u="none" strike="noStrike" cap="none" dirty="0" smtClean="0">
                <a:solidFill>
                  <a:schemeClr val="dk1"/>
                </a:solidFill>
                <a:latin typeface="+mn-lt"/>
                <a:ea typeface="Calibri"/>
                <a:cs typeface="Calibri"/>
                <a:sym typeface="Calibri"/>
              </a:rPr>
              <a:t>Low barriers to entry (open standards, large community)</a:t>
            </a:r>
          </a:p>
          <a:p>
            <a:pPr marL="685800" marR="0" lvl="1" indent="-228600" algn="l" rtl="0">
              <a:lnSpc>
                <a:spcPct val="140000"/>
              </a:lnSpc>
              <a:spcBef>
                <a:spcPts val="500"/>
              </a:spcBef>
              <a:spcAft>
                <a:spcPts val="0"/>
              </a:spcAft>
              <a:buClr>
                <a:schemeClr val="dk1"/>
              </a:buClr>
              <a:buSzPct val="100000"/>
              <a:buFont typeface="Arial"/>
              <a:buChar char="•"/>
            </a:pPr>
            <a:r>
              <a:rPr lang="en-US" sz="2400" b="0" i="0" u="none" strike="noStrike" cap="none" dirty="0" smtClean="0">
                <a:solidFill>
                  <a:schemeClr val="dk1"/>
                </a:solidFill>
                <a:latin typeface="+mn-lt"/>
                <a:ea typeface="Calibri"/>
                <a:cs typeface="Calibri"/>
                <a:sym typeface="Calibri"/>
              </a:rPr>
              <a:t>Single app can run in systems by different vendors</a:t>
            </a:r>
          </a:p>
          <a:p>
            <a:pPr marL="685800" marR="0" lvl="1" indent="-228600" algn="l" rtl="0">
              <a:lnSpc>
                <a:spcPct val="140000"/>
              </a:lnSpc>
              <a:spcBef>
                <a:spcPts val="500"/>
              </a:spcBef>
              <a:spcAft>
                <a:spcPts val="0"/>
              </a:spcAft>
              <a:buClr>
                <a:schemeClr val="dk1"/>
              </a:buClr>
              <a:buSzPct val="100000"/>
              <a:buFont typeface="Arial"/>
              <a:buChar char="•"/>
            </a:pPr>
            <a:r>
              <a:rPr lang="en-US" sz="2400" b="0" i="0" u="none" strike="noStrike" cap="none" dirty="0" smtClean="0">
                <a:solidFill>
                  <a:schemeClr val="dk1"/>
                </a:solidFill>
                <a:latin typeface="+mn-lt"/>
                <a:ea typeface="Calibri"/>
                <a:cs typeface="Calibri"/>
                <a:sym typeface="Calibri"/>
              </a:rPr>
              <a:t>Single app can run in different contexts</a:t>
            </a:r>
            <a:r>
              <a:rPr lang="en-US" dirty="0" smtClean="0"/>
              <a:t/>
            </a:r>
            <a:br>
              <a:rPr lang="en-US" dirty="0" smtClean="0"/>
            </a:br>
            <a:r>
              <a:rPr lang="en-US" sz="2400" b="0" i="0" u="none" strike="noStrike" cap="none" dirty="0" smtClean="0">
                <a:solidFill>
                  <a:schemeClr val="dk1"/>
                </a:solidFill>
                <a:latin typeface="+mn-lt"/>
                <a:ea typeface="Calibri"/>
                <a:cs typeface="Calibri"/>
                <a:sym typeface="Calibri"/>
              </a:rPr>
              <a:t>(e.g. EHR and Patient Portal)</a:t>
            </a:r>
          </a:p>
          <a:p>
            <a:pPr>
              <a:buSzPct val="25000"/>
            </a:pPr>
            <a:endParaRPr dirty="0">
              <a:solidFill>
                <a:schemeClr val="dk1"/>
              </a:solidFill>
              <a:latin typeface="Calibri"/>
              <a:ea typeface="Calibri"/>
              <a:cs typeface="Calibri"/>
              <a:sym typeface="Calibri"/>
            </a:endParaRPr>
          </a:p>
        </p:txBody>
      </p:sp>
      <p:sp>
        <p:nvSpPr>
          <p:cNvPr id="228" name="Shape 228"/>
          <p:cNvSpPr txBox="1">
            <a:spLocks noGrp="1"/>
          </p:cNvSpPr>
          <p:nvPr>
            <p:ph type="sldNum" idx="12"/>
          </p:nvPr>
        </p:nvSpPr>
        <p:spPr>
          <a:xfrm>
            <a:off x="3970937" y="8829967"/>
            <a:ext cx="3037839" cy="466432"/>
          </a:xfrm>
          <a:prstGeom prst="rect">
            <a:avLst/>
          </a:prstGeom>
          <a:noFill/>
          <a:ln>
            <a:noFill/>
          </a:ln>
        </p:spPr>
        <p:txBody>
          <a:bodyPr wrap="square" lIns="93162" tIns="46568" rIns="93162" bIns="46568"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25</a:t>
            </a:fld>
            <a:endParaRPr lang="en-US">
              <a:solidFill>
                <a:prstClr val="black"/>
              </a:solidFill>
              <a:latin typeface="Calibri"/>
              <a:ea typeface="Calibri"/>
              <a:cs typeface="Calibri"/>
              <a:sym typeface="Calibri"/>
            </a:endParaRPr>
          </a:p>
        </p:txBody>
      </p:sp>
      <p:sp>
        <p:nvSpPr>
          <p:cNvPr id="2" name="Header Placeholder 1"/>
          <p:cNvSpPr>
            <a:spLocks noGrp="1"/>
          </p:cNvSpPr>
          <p:nvPr>
            <p:ph type="hdr" idx="13"/>
          </p:nvPr>
        </p:nvSpPr>
        <p:spPr/>
        <p:txBody>
          <a:bodyPr/>
          <a:lstStyle/>
          <a:p>
            <a:r>
              <a:rPr lang="en-US" smtClean="0"/>
              <a:t>Josh Mandel, SMART on </a:t>
            </a:r>
            <a:endParaRPr lang="en-US"/>
          </a:p>
        </p:txBody>
      </p:sp>
    </p:spTree>
    <p:extLst>
      <p:ext uri="{BB962C8B-B14F-4D97-AF65-F5344CB8AC3E}">
        <p14:creationId xmlns:p14="http://schemas.microsoft.com/office/powerpoint/2010/main" val="4045140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2" name="Shape 212"/>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3" name="Shape 213"/>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0647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https://upload.wikimedia.org/wikipedia/commons/0/02/Flying_Yankee_menu.JPG</a:t>
            </a:r>
            <a:endParaRPr lang="en-US" dirty="0"/>
          </a:p>
        </p:txBody>
      </p:sp>
      <p:sp>
        <p:nvSpPr>
          <p:cNvPr id="4" name="Slide Number Placeholder 3"/>
          <p:cNvSpPr>
            <a:spLocks noGrp="1"/>
          </p:cNvSpPr>
          <p:nvPr>
            <p:ph type="sldNum" sz="quarter" idx="10"/>
          </p:nvPr>
        </p:nvSpPr>
        <p:spPr/>
        <p:txBody>
          <a:bodyPr/>
          <a:lstStyle/>
          <a:p>
            <a:fld id="{185D7EC6-DCD3-4964-A583-99680FD46C93}" type="slidenum">
              <a:rPr lang="en-US" smtClean="0"/>
              <a:t>4</a:t>
            </a:fld>
            <a:endParaRPr lang="en-US"/>
          </a:p>
        </p:txBody>
      </p:sp>
    </p:spTree>
    <p:extLst>
      <p:ext uri="{BB962C8B-B14F-4D97-AF65-F5344CB8AC3E}">
        <p14:creationId xmlns:p14="http://schemas.microsoft.com/office/powerpoint/2010/main" val="2640695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1" name="Shape 371"/>
          <p:cNvSpPr txBox="1">
            <a:spLocks noGrp="1"/>
          </p:cNvSpPr>
          <p:nvPr>
            <p:ph type="body" idx="1"/>
          </p:nvPr>
        </p:nvSpPr>
        <p:spPr>
          <a:xfrm>
            <a:off x="701041" y="4473892"/>
            <a:ext cx="5608319" cy="3660458"/>
          </a:xfrm>
          <a:prstGeom prst="rect">
            <a:avLst/>
          </a:prstGeom>
          <a:noFill/>
          <a:ln>
            <a:noFill/>
          </a:ln>
        </p:spPr>
        <p:txBody>
          <a:bodyPr wrap="square" lIns="93162" tIns="46568" rIns="93162" bIns="46568" anchor="t" anchorCtr="0">
            <a:noAutofit/>
          </a:bodyPr>
          <a:lstStyle/>
          <a:p>
            <a:pPr>
              <a:buSzPct val="25000"/>
            </a:pPr>
            <a:endParaRPr dirty="0">
              <a:solidFill>
                <a:schemeClr val="dk1"/>
              </a:solidFill>
              <a:latin typeface="Calibri"/>
              <a:ea typeface="Calibri"/>
              <a:cs typeface="Calibri"/>
              <a:sym typeface="Calibri"/>
            </a:endParaRPr>
          </a:p>
        </p:txBody>
      </p:sp>
      <p:sp>
        <p:nvSpPr>
          <p:cNvPr id="372" name="Shape 372"/>
          <p:cNvSpPr txBox="1">
            <a:spLocks noGrp="1"/>
          </p:cNvSpPr>
          <p:nvPr>
            <p:ph type="sldNum" idx="12"/>
          </p:nvPr>
        </p:nvSpPr>
        <p:spPr>
          <a:xfrm>
            <a:off x="3970937" y="8829967"/>
            <a:ext cx="3037839" cy="466432"/>
          </a:xfrm>
          <a:prstGeom prst="rect">
            <a:avLst/>
          </a:prstGeom>
          <a:noFill/>
          <a:ln>
            <a:noFill/>
          </a:ln>
        </p:spPr>
        <p:txBody>
          <a:bodyPr wrap="square" lIns="93162" tIns="46568" rIns="93162" bIns="46568"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27</a:t>
            </a:fld>
            <a:endParaRPr lang="en-US">
              <a:solidFill>
                <a:prstClr val="black"/>
              </a:solidFill>
              <a:latin typeface="Calibri"/>
              <a:ea typeface="Calibri"/>
              <a:cs typeface="Calibri"/>
              <a:sym typeface="Calibri"/>
            </a:endParaRPr>
          </a:p>
        </p:txBody>
      </p:sp>
      <p:sp>
        <p:nvSpPr>
          <p:cNvPr id="2" name="Header Placeholder 1"/>
          <p:cNvSpPr>
            <a:spLocks noGrp="1"/>
          </p:cNvSpPr>
          <p:nvPr>
            <p:ph type="hdr" idx="13"/>
          </p:nvPr>
        </p:nvSpPr>
        <p:spPr/>
        <p:txBody>
          <a:bodyPr/>
          <a:lstStyle/>
          <a:p>
            <a:r>
              <a:rPr lang="en-US" smtClean="0"/>
              <a:t>Josh Mandel, SMART on </a:t>
            </a:r>
            <a:endParaRPr lang="en-US"/>
          </a:p>
        </p:txBody>
      </p:sp>
    </p:spTree>
    <p:extLst>
      <p:ext uri="{BB962C8B-B14F-4D97-AF65-F5344CB8AC3E}">
        <p14:creationId xmlns:p14="http://schemas.microsoft.com/office/powerpoint/2010/main" val="4120775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txBox="1">
            <a:spLocks noGrp="1"/>
          </p:cNvSpPr>
          <p:nvPr>
            <p:ph type="body" idx="1"/>
          </p:nvPr>
        </p:nvSpPr>
        <p:spPr>
          <a:xfrm>
            <a:off x="701041" y="4473892"/>
            <a:ext cx="5608319" cy="3660458"/>
          </a:xfrm>
          <a:prstGeom prst="rect">
            <a:avLst/>
          </a:prstGeom>
        </p:spPr>
        <p:txBody>
          <a:bodyPr wrap="square" lIns="93162" tIns="93162" rIns="93162" bIns="93162" anchor="t" anchorCtr="0">
            <a:noAutofit/>
          </a:bodyPr>
          <a:lstStyle/>
          <a:p>
            <a:r>
              <a:rPr lang="en-US" dirty="0" smtClean="0"/>
              <a:t>Clinical decisions support,</a:t>
            </a:r>
            <a:r>
              <a:rPr lang="en-US" baseline="0" dirty="0" smtClean="0"/>
              <a:t> population app, mobile applications, consumers applications </a:t>
            </a:r>
            <a:endParaRPr dirty="0"/>
          </a:p>
        </p:txBody>
      </p:sp>
      <p:sp>
        <p:nvSpPr>
          <p:cNvPr id="546" name="Shape 546"/>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 name="Header Placeholder 1"/>
          <p:cNvSpPr>
            <a:spLocks noGrp="1"/>
          </p:cNvSpPr>
          <p:nvPr>
            <p:ph type="hdr" idx="10"/>
          </p:nvPr>
        </p:nvSpPr>
        <p:spPr/>
        <p:txBody>
          <a:bodyPr/>
          <a:lstStyle/>
          <a:p>
            <a:r>
              <a:rPr lang="en-US" smtClean="0"/>
              <a:t>Josh Mandel, SMART on </a:t>
            </a:r>
            <a:endParaRPr lang="en-US"/>
          </a:p>
        </p:txBody>
      </p:sp>
    </p:spTree>
    <p:extLst>
      <p:ext uri="{BB962C8B-B14F-4D97-AF65-F5344CB8AC3E}">
        <p14:creationId xmlns:p14="http://schemas.microsoft.com/office/powerpoint/2010/main" val="3307324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https://gallery.smarthealthit.org/</a:t>
            </a:r>
            <a:endParaRPr lang="en-US" dirty="0"/>
          </a:p>
        </p:txBody>
      </p:sp>
      <p:sp>
        <p:nvSpPr>
          <p:cNvPr id="4" name="Footer Placeholder 3"/>
          <p:cNvSpPr>
            <a:spLocks noGrp="1"/>
          </p:cNvSpPr>
          <p:nvPr>
            <p:ph type="ftr" sz="quarter" idx="10"/>
          </p:nvPr>
        </p:nvSpPr>
        <p:spPr/>
        <p:txBody>
          <a:bodyPr/>
          <a:lstStyle/>
          <a:p>
            <a:r>
              <a:rPr lang="en-US" smtClean="0"/>
              <a:t>HIMSS © 2016</a:t>
            </a:r>
            <a:endParaRPr lang="en-US"/>
          </a:p>
        </p:txBody>
      </p:sp>
    </p:spTree>
    <p:extLst>
      <p:ext uri="{BB962C8B-B14F-4D97-AF65-F5344CB8AC3E}">
        <p14:creationId xmlns:p14="http://schemas.microsoft.com/office/powerpoint/2010/main" val="3843997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Shape 568"/>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69" name="Shape 569"/>
          <p:cNvSpPr txBox="1">
            <a:spLocks noGrp="1"/>
          </p:cNvSpPr>
          <p:nvPr>
            <p:ph type="body" idx="1"/>
          </p:nvPr>
        </p:nvSpPr>
        <p:spPr>
          <a:xfrm>
            <a:off x="701041" y="4473892"/>
            <a:ext cx="5608319" cy="3660458"/>
          </a:xfrm>
          <a:prstGeom prst="rect">
            <a:avLst/>
          </a:prstGeom>
          <a:noFill/>
          <a:ln>
            <a:noFill/>
          </a:ln>
        </p:spPr>
        <p:txBody>
          <a:bodyPr wrap="square" lIns="93162" tIns="46568" rIns="93162" bIns="46568" anchor="t" anchorCtr="0">
            <a:noAutofit/>
          </a:bodyPr>
          <a:lstStyle/>
          <a:p>
            <a:pPr>
              <a:buClr>
                <a:schemeClr val="dk1"/>
              </a:buClr>
              <a:buSzPct val="25000"/>
            </a:pPr>
            <a:r>
              <a:rPr lang="en-US" dirty="0" err="1">
                <a:solidFill>
                  <a:schemeClr val="dk1"/>
                </a:solidFill>
                <a:latin typeface="Calibri"/>
                <a:ea typeface="Calibri"/>
                <a:cs typeface="Calibri"/>
                <a:sym typeface="Calibri"/>
              </a:rPr>
              <a:t>ClinDat</a:t>
            </a:r>
            <a:r>
              <a:rPr lang="en-US" dirty="0">
                <a:solidFill>
                  <a:schemeClr val="dk1"/>
                </a:solidFill>
                <a:latin typeface="Calibri"/>
                <a:ea typeface="Calibri"/>
                <a:cs typeface="Calibri"/>
                <a:sym typeface="Calibri"/>
              </a:rPr>
              <a:t> – experimentation with UI</a:t>
            </a:r>
          </a:p>
          <a:p>
            <a:r>
              <a:rPr lang="en-US" sz="1200" b="0" i="0" kern="1200" dirty="0" smtClean="0">
                <a:solidFill>
                  <a:schemeClr val="tx1"/>
                </a:solidFill>
                <a:effectLst/>
                <a:latin typeface="+mn-lt"/>
                <a:ea typeface="+mn-ea"/>
                <a:cs typeface="+mn-cs"/>
              </a:rPr>
              <a:t>For patients, we implemented an easy-to-use interface to complete standardized questionnaires useful for monitoring rheumatic disease. </a:t>
            </a:r>
          </a:p>
          <a:p>
            <a:r>
              <a:rPr lang="en-US" sz="1200" b="0" i="0" kern="1200" dirty="0" smtClean="0">
                <a:solidFill>
                  <a:schemeClr val="tx1"/>
                </a:solidFill>
                <a:effectLst/>
                <a:latin typeface="+mn-lt"/>
                <a:ea typeface="+mn-ea"/>
                <a:cs typeface="+mn-cs"/>
              </a:rPr>
              <a:t>For physicians, </a:t>
            </a:r>
            <a:r>
              <a:rPr lang="en-US" sz="1200" b="0" i="0" kern="1200" dirty="0" err="1" smtClean="0">
                <a:solidFill>
                  <a:schemeClr val="tx1"/>
                </a:solidFill>
                <a:effectLst/>
                <a:latin typeface="+mn-lt"/>
                <a:ea typeface="+mn-ea"/>
                <a:cs typeface="+mn-cs"/>
              </a:rPr>
              <a:t>ClinDat</a:t>
            </a:r>
            <a:r>
              <a:rPr lang="en-US" sz="1200" b="0" i="0" kern="1200" dirty="0" smtClean="0">
                <a:solidFill>
                  <a:schemeClr val="tx1"/>
                </a:solidFill>
                <a:effectLst/>
                <a:latin typeface="+mn-lt"/>
                <a:ea typeface="+mn-ea"/>
                <a:cs typeface="+mn-cs"/>
              </a:rPr>
              <a:t> provides several clinical checklists (including a visual homunculus) and computes several useful rheumatologic scores.</a:t>
            </a:r>
          </a:p>
          <a:p>
            <a:r>
              <a:rPr lang="en-US" sz="1200" b="0" i="0" kern="1200" dirty="0" smtClean="0">
                <a:solidFill>
                  <a:schemeClr val="tx1"/>
                </a:solidFill>
                <a:effectLst/>
                <a:latin typeface="+mn-lt"/>
                <a:ea typeface="+mn-ea"/>
                <a:cs typeface="+mn-cs"/>
              </a:rPr>
              <a:t>checklist for physicians, with 28 joint electronic scoring</a:t>
            </a:r>
          </a:p>
          <a:p>
            <a:pPr>
              <a:buSzPct val="25000"/>
            </a:pPr>
            <a:endParaRPr dirty="0">
              <a:solidFill>
                <a:schemeClr val="dk1"/>
              </a:solidFill>
              <a:latin typeface="Calibri"/>
              <a:ea typeface="Calibri"/>
              <a:cs typeface="Calibri"/>
              <a:sym typeface="Calibri"/>
            </a:endParaRPr>
          </a:p>
        </p:txBody>
      </p:sp>
      <p:sp>
        <p:nvSpPr>
          <p:cNvPr id="570" name="Shape 570"/>
          <p:cNvSpPr txBox="1">
            <a:spLocks noGrp="1"/>
          </p:cNvSpPr>
          <p:nvPr>
            <p:ph type="sldNum" idx="12"/>
          </p:nvPr>
        </p:nvSpPr>
        <p:spPr>
          <a:xfrm>
            <a:off x="3970937" y="8829967"/>
            <a:ext cx="3037839" cy="466432"/>
          </a:xfrm>
          <a:prstGeom prst="rect">
            <a:avLst/>
          </a:prstGeom>
          <a:noFill/>
          <a:ln>
            <a:noFill/>
          </a:ln>
        </p:spPr>
        <p:txBody>
          <a:bodyPr wrap="square" lIns="93162" tIns="46568" rIns="93162" bIns="46568"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31</a:t>
            </a:fld>
            <a:endParaRPr lang="en-US">
              <a:solidFill>
                <a:prstClr val="black"/>
              </a:solidFill>
              <a:latin typeface="Calibri"/>
              <a:ea typeface="Calibri"/>
              <a:cs typeface="Calibri"/>
              <a:sym typeface="Calibri"/>
            </a:endParaRPr>
          </a:p>
        </p:txBody>
      </p:sp>
      <p:sp>
        <p:nvSpPr>
          <p:cNvPr id="2" name="Header Placeholder 1"/>
          <p:cNvSpPr>
            <a:spLocks noGrp="1"/>
          </p:cNvSpPr>
          <p:nvPr>
            <p:ph type="hdr" idx="13"/>
          </p:nvPr>
        </p:nvSpPr>
        <p:spPr/>
        <p:txBody>
          <a:bodyPr/>
          <a:lstStyle/>
          <a:p>
            <a:r>
              <a:rPr lang="en-US" smtClean="0"/>
              <a:t>Josh Mandel, SMART on </a:t>
            </a:r>
            <a:endParaRPr lang="en-US"/>
          </a:p>
        </p:txBody>
      </p:sp>
    </p:spTree>
    <p:extLst>
      <p:ext uri="{BB962C8B-B14F-4D97-AF65-F5344CB8AC3E}">
        <p14:creationId xmlns:p14="http://schemas.microsoft.com/office/powerpoint/2010/main" val="3144792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Jaundice occurs in most newborn infants. </a:t>
            </a:r>
          </a:p>
          <a:p>
            <a:r>
              <a:rPr lang="en-US" sz="1200" b="0" i="0" kern="1200" dirty="0" smtClean="0">
                <a:solidFill>
                  <a:schemeClr val="tx1"/>
                </a:solidFill>
                <a:effectLst/>
                <a:latin typeface="+mn-lt"/>
                <a:ea typeface="+mn-ea"/>
                <a:cs typeface="+mn-cs"/>
              </a:rPr>
              <a:t>Most jaundice is benign, but because of the potential toxicity of bilirubin, newborn infants must be monitored to identify those who might develop severe hyperbilirubinemia and, in rare cases, acute bilirubin encephalopathy or kernicterus. condition always be preventable, cases continue to occur. </a:t>
            </a:r>
          </a:p>
          <a:p>
            <a:r>
              <a:rPr lang="en-US" sz="1200" b="0" i="0" kern="1200" dirty="0" smtClean="0">
                <a:solidFill>
                  <a:schemeClr val="tx1"/>
                </a:solidFill>
                <a:effectLst/>
                <a:latin typeface="+mn-lt"/>
                <a:ea typeface="+mn-ea"/>
                <a:cs typeface="+mn-cs"/>
              </a:rPr>
              <a:t>reduce the incidence of severe hyperbilirubinemia and bilirubin encephalopathy</a:t>
            </a:r>
          </a:p>
          <a:p>
            <a:r>
              <a:rPr lang="en-US" sz="1200" b="0" i="0" kern="1200" dirty="0" smtClean="0">
                <a:solidFill>
                  <a:schemeClr val="tx1"/>
                </a:solidFill>
                <a:effectLst/>
                <a:latin typeface="+mn-lt"/>
                <a:ea typeface="+mn-ea"/>
                <a:cs typeface="+mn-cs"/>
              </a:rPr>
              <a:t>By overlaying bilirubin [Mass/volume] results over a time-based risk chart, clinicians are presented with a visual representation of the results and associated criticality zones. By viewing the results in this way, the clinician can determine the best course of action based on the recommended intervention for the criticality of the result.</a:t>
            </a:r>
          </a:p>
          <a:p>
            <a:endParaRPr lang="en-US" dirty="0"/>
          </a:p>
        </p:txBody>
      </p:sp>
      <p:sp>
        <p:nvSpPr>
          <p:cNvPr id="4" name="Slide Number Placeholder 3"/>
          <p:cNvSpPr>
            <a:spLocks noGrp="1"/>
          </p:cNvSpPr>
          <p:nvPr>
            <p:ph type="sldNum" sz="quarter" idx="10"/>
          </p:nvPr>
        </p:nvSpPr>
        <p:spPr/>
        <p:txBody>
          <a:bodyPr/>
          <a:lstStyle/>
          <a:p>
            <a:fld id="{E1D3B38E-4116-40F7-9AE0-BDE046E307B2}" type="slidenum">
              <a:rPr lang="en-US" smtClean="0"/>
              <a:t>32</a:t>
            </a:fld>
            <a:endParaRPr lang="en-US"/>
          </a:p>
        </p:txBody>
      </p:sp>
    </p:spTree>
    <p:extLst>
      <p:ext uri="{BB962C8B-B14F-4D97-AF65-F5344CB8AC3E}">
        <p14:creationId xmlns:p14="http://schemas.microsoft.com/office/powerpoint/2010/main" val="3367701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1" name="Shape 581"/>
          <p:cNvSpPr txBox="1">
            <a:spLocks noGrp="1"/>
          </p:cNvSpPr>
          <p:nvPr>
            <p:ph type="body" idx="1"/>
          </p:nvPr>
        </p:nvSpPr>
        <p:spPr>
          <a:xfrm>
            <a:off x="701041" y="4473892"/>
            <a:ext cx="5608319" cy="3660458"/>
          </a:xfrm>
          <a:prstGeom prst="rect">
            <a:avLst/>
          </a:prstGeom>
          <a:noFill/>
          <a:ln>
            <a:noFill/>
          </a:ln>
        </p:spPr>
        <p:txBody>
          <a:bodyPr wrap="square" lIns="93162" tIns="46568" rIns="93162" bIns="46568" anchor="t" anchorCtr="0">
            <a:noAutofit/>
          </a:bodyPr>
          <a:lstStyle/>
          <a:p>
            <a:pPr>
              <a:buClr>
                <a:schemeClr val="dk1"/>
              </a:buClr>
              <a:buSzPct val="25000"/>
            </a:pPr>
            <a:r>
              <a:rPr lang="en-US" dirty="0">
                <a:solidFill>
                  <a:schemeClr val="dk1"/>
                </a:solidFill>
                <a:latin typeface="Calibri"/>
                <a:ea typeface="Calibri"/>
                <a:cs typeface="Calibri"/>
                <a:sym typeface="Calibri"/>
              </a:rPr>
              <a:t>Duke Study – study that would have been too costly without open </a:t>
            </a:r>
            <a:r>
              <a:rPr lang="en-US" dirty="0" smtClean="0">
                <a:solidFill>
                  <a:schemeClr val="dk1"/>
                </a:solidFill>
                <a:latin typeface="Calibri"/>
                <a:ea typeface="Calibri"/>
                <a:cs typeface="Calibri"/>
                <a:sym typeface="Calibri"/>
              </a:rPr>
              <a:t>standards</a:t>
            </a:r>
          </a:p>
          <a:p>
            <a:pPr>
              <a:buClr>
                <a:schemeClr val="dk1"/>
              </a:buClr>
              <a:buSzPct val="25000"/>
            </a:pPr>
            <a:r>
              <a:rPr lang="en-US" sz="1200" b="0" i="0" kern="1200" dirty="0" smtClean="0">
                <a:solidFill>
                  <a:schemeClr val="tx1"/>
                </a:solidFill>
                <a:effectLst/>
                <a:latin typeface="+mn-lt"/>
                <a:ea typeface="+mn-ea"/>
                <a:cs typeface="+mn-cs"/>
              </a:rPr>
              <a:t>Duke </a:t>
            </a:r>
            <a:r>
              <a:rPr lang="en-US" sz="1200" b="0" i="0" kern="1200" dirty="0" err="1" smtClean="0">
                <a:solidFill>
                  <a:schemeClr val="tx1"/>
                </a:solidFill>
                <a:effectLst/>
                <a:latin typeface="+mn-lt"/>
                <a:ea typeface="+mn-ea"/>
                <a:cs typeface="+mn-cs"/>
              </a:rPr>
              <a:t>PillBox</a:t>
            </a:r>
            <a:r>
              <a:rPr lang="en-US" sz="1200" b="0" i="0" kern="1200" dirty="0" smtClean="0">
                <a:solidFill>
                  <a:schemeClr val="tx1"/>
                </a:solidFill>
                <a:effectLst/>
                <a:latin typeface="+mn-lt"/>
                <a:ea typeface="+mn-ea"/>
                <a:cs typeface="+mn-cs"/>
              </a:rPr>
              <a:t> is a patient-centered, skill-based interactive learning tool designed to improve skills for medication management and patient-provider communication for med reconciliation. </a:t>
            </a:r>
          </a:p>
          <a:p>
            <a:r>
              <a:rPr lang="en-US" sz="1200" b="0" i="0" kern="1200" dirty="0" smtClean="0">
                <a:solidFill>
                  <a:schemeClr val="tx1"/>
                </a:solidFill>
                <a:effectLst/>
                <a:latin typeface="+mn-lt"/>
                <a:ea typeface="+mn-ea"/>
                <a:cs typeface="+mn-cs"/>
              </a:rPr>
              <a:t>Used across hospital, clinic and home settings, </a:t>
            </a:r>
          </a:p>
          <a:p>
            <a:r>
              <a:rPr lang="en-US" sz="1200" b="0" i="0" kern="1200" dirty="0" smtClean="0">
                <a:solidFill>
                  <a:schemeClr val="tx1"/>
                </a:solidFill>
                <a:effectLst/>
                <a:latin typeface="+mn-lt"/>
                <a:ea typeface="+mn-ea"/>
                <a:cs typeface="+mn-cs"/>
              </a:rPr>
              <a:t>offers new opportunities for data capture of patient-provider interactions related to medication use.</a:t>
            </a:r>
          </a:p>
          <a:p>
            <a:r>
              <a:rPr lang="en-US" sz="1200" b="0" i="0" kern="1200" dirty="0" smtClean="0">
                <a:solidFill>
                  <a:schemeClr val="tx1"/>
                </a:solidFill>
                <a:effectLst/>
                <a:latin typeface="+mn-lt"/>
                <a:ea typeface="+mn-ea"/>
                <a:cs typeface="+mn-cs"/>
              </a:rPr>
              <a:t>The app is used to teach patients the skills required to identify and organize pills in a daily and weekly medication-dosing schedule. </a:t>
            </a:r>
            <a:endParaRPr lang="en-US" dirty="0">
              <a:solidFill>
                <a:schemeClr val="dk1"/>
              </a:solidFill>
              <a:latin typeface="Calibri"/>
              <a:ea typeface="Calibri"/>
              <a:cs typeface="Calibri"/>
              <a:sym typeface="Calibri"/>
            </a:endParaRPr>
          </a:p>
        </p:txBody>
      </p:sp>
      <p:sp>
        <p:nvSpPr>
          <p:cNvPr id="582" name="Shape 582"/>
          <p:cNvSpPr txBox="1">
            <a:spLocks noGrp="1"/>
          </p:cNvSpPr>
          <p:nvPr>
            <p:ph type="sldNum" idx="12"/>
          </p:nvPr>
        </p:nvSpPr>
        <p:spPr>
          <a:xfrm>
            <a:off x="3970937" y="8829967"/>
            <a:ext cx="3037839" cy="466432"/>
          </a:xfrm>
          <a:prstGeom prst="rect">
            <a:avLst/>
          </a:prstGeom>
          <a:noFill/>
          <a:ln>
            <a:noFill/>
          </a:ln>
        </p:spPr>
        <p:txBody>
          <a:bodyPr wrap="square" lIns="93162" tIns="46568" rIns="93162" bIns="46568"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33</a:t>
            </a:fld>
            <a:endParaRPr lang="en-US">
              <a:solidFill>
                <a:prstClr val="black"/>
              </a:solidFill>
              <a:latin typeface="Calibri"/>
              <a:ea typeface="Calibri"/>
              <a:cs typeface="Calibri"/>
              <a:sym typeface="Calibri"/>
            </a:endParaRPr>
          </a:p>
        </p:txBody>
      </p:sp>
      <p:sp>
        <p:nvSpPr>
          <p:cNvPr id="2" name="Header Placeholder 1"/>
          <p:cNvSpPr>
            <a:spLocks noGrp="1"/>
          </p:cNvSpPr>
          <p:nvPr>
            <p:ph type="hdr" idx="13"/>
          </p:nvPr>
        </p:nvSpPr>
        <p:spPr/>
        <p:txBody>
          <a:bodyPr/>
          <a:lstStyle/>
          <a:p>
            <a:r>
              <a:rPr lang="en-US" smtClean="0"/>
              <a:t>Josh Mandel, SMART on </a:t>
            </a:r>
            <a:endParaRPr lang="en-US"/>
          </a:p>
        </p:txBody>
      </p:sp>
    </p:spTree>
    <p:extLst>
      <p:ext uri="{BB962C8B-B14F-4D97-AF65-F5344CB8AC3E}">
        <p14:creationId xmlns:p14="http://schemas.microsoft.com/office/powerpoint/2010/main" val="2081431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txBox="1">
            <a:spLocks noGrp="1"/>
          </p:cNvSpPr>
          <p:nvPr>
            <p:ph type="body" idx="1"/>
          </p:nvPr>
        </p:nvSpPr>
        <p:spPr>
          <a:xfrm>
            <a:off x="701041" y="4473892"/>
            <a:ext cx="5608319" cy="3660458"/>
          </a:xfrm>
          <a:prstGeom prst="rect">
            <a:avLst/>
          </a:prstGeom>
        </p:spPr>
        <p:txBody>
          <a:bodyPr wrap="square" lIns="93162" tIns="93162" rIns="93162" bIns="93162" anchor="t" anchorCtr="0">
            <a:noAutofit/>
          </a:bodyPr>
          <a:lstStyle/>
          <a:p>
            <a:r>
              <a:rPr lang="en-US" dirty="0" smtClean="0"/>
              <a:t>You can also add an app to the</a:t>
            </a:r>
            <a:r>
              <a:rPr lang="en-US" baseline="0" dirty="0" smtClean="0"/>
              <a:t> store</a:t>
            </a:r>
            <a:endParaRPr dirty="0"/>
          </a:p>
        </p:txBody>
      </p:sp>
      <p:sp>
        <p:nvSpPr>
          <p:cNvPr id="556" name="Shape 556"/>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 name="Header Placeholder 1"/>
          <p:cNvSpPr>
            <a:spLocks noGrp="1"/>
          </p:cNvSpPr>
          <p:nvPr>
            <p:ph type="hdr" idx="10"/>
          </p:nvPr>
        </p:nvSpPr>
        <p:spPr/>
        <p:txBody>
          <a:bodyPr/>
          <a:lstStyle/>
          <a:p>
            <a:r>
              <a:rPr lang="en-US" smtClean="0"/>
              <a:t>Josh Mandel, SMART on </a:t>
            </a:r>
            <a:endParaRPr lang="en-US"/>
          </a:p>
        </p:txBody>
      </p:sp>
    </p:spTree>
    <p:extLst>
      <p:ext uri="{BB962C8B-B14F-4D97-AF65-F5344CB8AC3E}">
        <p14:creationId xmlns:p14="http://schemas.microsoft.com/office/powerpoint/2010/main" val="2850223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7" name="Shape 167"/>
          <p:cNvSpPr txBox="1">
            <a:spLocks noGrp="1"/>
          </p:cNvSpPr>
          <p:nvPr>
            <p:ph type="body" idx="1"/>
          </p:nvPr>
        </p:nvSpPr>
        <p:spPr>
          <a:xfrm>
            <a:off x="701041" y="4473892"/>
            <a:ext cx="5608319" cy="3660458"/>
          </a:xfrm>
          <a:prstGeom prst="rect">
            <a:avLst/>
          </a:prstGeom>
          <a:noFill/>
          <a:ln>
            <a:noFill/>
          </a:ln>
        </p:spPr>
        <p:txBody>
          <a:bodyPr wrap="square" lIns="93162" tIns="46568" rIns="93162" bIns="46568" anchor="t" anchorCtr="0">
            <a:noAutofit/>
          </a:bodyPr>
          <a:lstStyle/>
          <a:p>
            <a:pPr>
              <a:buSzPct val="25000"/>
            </a:pPr>
            <a:r>
              <a:rPr lang="en-US" dirty="0" smtClean="0"/>
              <a:t>providers are looking forward to adopting solutions that will positively impact clinical outcomes</a:t>
            </a:r>
          </a:p>
          <a:p>
            <a:pPr>
              <a:buSzPct val="25000"/>
            </a:pPr>
            <a:r>
              <a:rPr lang="en-US" dirty="0" smtClean="0"/>
              <a:t>Additionally, providers are interested in the business model of an app company and how that may impact how the app is funded (one-time cost vs. subscription) and the possibility of implementation, data storage, or ongoing maintenance fees. </a:t>
            </a:r>
            <a:endParaRPr dirty="0">
              <a:solidFill>
                <a:schemeClr val="dk1"/>
              </a:solidFill>
              <a:latin typeface="Calibri"/>
              <a:ea typeface="Calibri"/>
              <a:cs typeface="Calibri"/>
              <a:sym typeface="Calibri"/>
            </a:endParaRPr>
          </a:p>
        </p:txBody>
      </p:sp>
      <p:sp>
        <p:nvSpPr>
          <p:cNvPr id="168" name="Shape 168"/>
          <p:cNvSpPr txBox="1">
            <a:spLocks noGrp="1"/>
          </p:cNvSpPr>
          <p:nvPr>
            <p:ph type="sldNum" idx="12"/>
          </p:nvPr>
        </p:nvSpPr>
        <p:spPr>
          <a:xfrm>
            <a:off x="3970937" y="8829967"/>
            <a:ext cx="3037839" cy="466432"/>
          </a:xfrm>
          <a:prstGeom prst="rect">
            <a:avLst/>
          </a:prstGeom>
          <a:noFill/>
          <a:ln>
            <a:noFill/>
          </a:ln>
        </p:spPr>
        <p:txBody>
          <a:bodyPr wrap="square" lIns="93162" tIns="46568" rIns="93162" bIns="46568"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35</a:t>
            </a:fld>
            <a:endParaRPr lang="en-US">
              <a:solidFill>
                <a:prstClr val="black"/>
              </a:solidFill>
              <a:latin typeface="Calibri"/>
              <a:ea typeface="Calibri"/>
              <a:cs typeface="Calibri"/>
              <a:sym typeface="Calibri"/>
            </a:endParaRPr>
          </a:p>
        </p:txBody>
      </p:sp>
      <p:sp>
        <p:nvSpPr>
          <p:cNvPr id="2" name="Header Placeholder 1"/>
          <p:cNvSpPr>
            <a:spLocks noGrp="1"/>
          </p:cNvSpPr>
          <p:nvPr>
            <p:ph type="hdr" idx="13"/>
          </p:nvPr>
        </p:nvSpPr>
        <p:spPr/>
        <p:txBody>
          <a:bodyPr/>
          <a:lstStyle/>
          <a:p>
            <a:r>
              <a:rPr lang="en-US" smtClean="0"/>
              <a:t>Josh Mandel, SMART on </a:t>
            </a:r>
            <a:endParaRPr lang="en-US"/>
          </a:p>
        </p:txBody>
      </p:sp>
    </p:spTree>
    <p:extLst>
      <p:ext uri="{BB962C8B-B14F-4D97-AF65-F5344CB8AC3E}">
        <p14:creationId xmlns:p14="http://schemas.microsoft.com/office/powerpoint/2010/main" val="24056981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1" name="Shape 431"/>
          <p:cNvSpPr txBox="1">
            <a:spLocks noGrp="1"/>
          </p:cNvSpPr>
          <p:nvPr>
            <p:ph type="body" idx="1"/>
          </p:nvPr>
        </p:nvSpPr>
        <p:spPr>
          <a:xfrm>
            <a:off x="701041" y="4473892"/>
            <a:ext cx="5608319" cy="3660458"/>
          </a:xfrm>
          <a:prstGeom prst="rect">
            <a:avLst/>
          </a:prstGeom>
          <a:noFill/>
          <a:ln>
            <a:noFill/>
          </a:ln>
        </p:spPr>
        <p:txBody>
          <a:bodyPr wrap="square" lIns="93162" tIns="46568" rIns="93162" bIns="46568" anchor="t" anchorCtr="0">
            <a:noAutofit/>
          </a:bodyPr>
          <a:lstStyle/>
          <a:p>
            <a:pPr>
              <a:buSzPct val="25000"/>
            </a:pPr>
            <a:endParaRPr>
              <a:solidFill>
                <a:schemeClr val="dk1"/>
              </a:solidFill>
              <a:latin typeface="Calibri"/>
              <a:ea typeface="Calibri"/>
              <a:cs typeface="Calibri"/>
              <a:sym typeface="Calibri"/>
            </a:endParaRPr>
          </a:p>
        </p:txBody>
      </p:sp>
      <p:sp>
        <p:nvSpPr>
          <p:cNvPr id="432" name="Shape 432"/>
          <p:cNvSpPr txBox="1">
            <a:spLocks noGrp="1"/>
          </p:cNvSpPr>
          <p:nvPr>
            <p:ph type="sldNum" idx="12"/>
          </p:nvPr>
        </p:nvSpPr>
        <p:spPr>
          <a:xfrm>
            <a:off x="3970937" y="8829967"/>
            <a:ext cx="3037839" cy="466432"/>
          </a:xfrm>
          <a:prstGeom prst="rect">
            <a:avLst/>
          </a:prstGeom>
          <a:noFill/>
          <a:ln>
            <a:noFill/>
          </a:ln>
        </p:spPr>
        <p:txBody>
          <a:bodyPr wrap="square" lIns="93162" tIns="46568" rIns="93162" bIns="46568"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37</a:t>
            </a:fld>
            <a:endParaRPr lang="en-US">
              <a:solidFill>
                <a:prstClr val="black"/>
              </a:solidFill>
              <a:latin typeface="Calibri"/>
              <a:ea typeface="Calibri"/>
              <a:cs typeface="Calibri"/>
              <a:sym typeface="Calibri"/>
            </a:endParaRPr>
          </a:p>
        </p:txBody>
      </p:sp>
      <p:sp>
        <p:nvSpPr>
          <p:cNvPr id="2" name="Header Placeholder 1"/>
          <p:cNvSpPr>
            <a:spLocks noGrp="1"/>
          </p:cNvSpPr>
          <p:nvPr>
            <p:ph type="hdr" idx="13"/>
          </p:nvPr>
        </p:nvSpPr>
        <p:spPr/>
        <p:txBody>
          <a:bodyPr/>
          <a:lstStyle/>
          <a:p>
            <a:r>
              <a:rPr lang="en-US" smtClean="0"/>
              <a:t>Josh Mandel, SMART on </a:t>
            </a:r>
            <a:endParaRPr lang="en-US"/>
          </a:p>
        </p:txBody>
      </p:sp>
    </p:spTree>
    <p:extLst>
      <p:ext uri="{BB962C8B-B14F-4D97-AF65-F5344CB8AC3E}">
        <p14:creationId xmlns:p14="http://schemas.microsoft.com/office/powerpoint/2010/main" val="8267116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4" name="Shape 444"/>
          <p:cNvSpPr txBox="1">
            <a:spLocks noGrp="1"/>
          </p:cNvSpPr>
          <p:nvPr>
            <p:ph type="body" idx="1"/>
          </p:nvPr>
        </p:nvSpPr>
        <p:spPr>
          <a:xfrm>
            <a:off x="701041" y="4473892"/>
            <a:ext cx="5608319" cy="3660458"/>
          </a:xfrm>
          <a:prstGeom prst="rect">
            <a:avLst/>
          </a:prstGeom>
          <a:noFill/>
          <a:ln>
            <a:noFill/>
          </a:ln>
        </p:spPr>
        <p:txBody>
          <a:bodyPr wrap="square" lIns="93162" tIns="46568" rIns="93162" bIns="46568" anchor="t" anchorCtr="0">
            <a:noAutofit/>
          </a:bodyPr>
          <a:lstStyle/>
          <a:p>
            <a:pPr>
              <a:buSzPct val="25000"/>
            </a:pPr>
            <a:endParaRPr>
              <a:solidFill>
                <a:schemeClr val="dk1"/>
              </a:solidFill>
              <a:latin typeface="Calibri"/>
              <a:ea typeface="Calibri"/>
              <a:cs typeface="Calibri"/>
              <a:sym typeface="Calibri"/>
            </a:endParaRPr>
          </a:p>
        </p:txBody>
      </p:sp>
      <p:sp>
        <p:nvSpPr>
          <p:cNvPr id="445" name="Shape 445"/>
          <p:cNvSpPr txBox="1">
            <a:spLocks noGrp="1"/>
          </p:cNvSpPr>
          <p:nvPr>
            <p:ph type="sldNum" idx="12"/>
          </p:nvPr>
        </p:nvSpPr>
        <p:spPr>
          <a:xfrm>
            <a:off x="3970937" y="8829967"/>
            <a:ext cx="3037839" cy="466432"/>
          </a:xfrm>
          <a:prstGeom prst="rect">
            <a:avLst/>
          </a:prstGeom>
          <a:noFill/>
          <a:ln>
            <a:noFill/>
          </a:ln>
        </p:spPr>
        <p:txBody>
          <a:bodyPr wrap="square" lIns="93162" tIns="46568" rIns="93162" bIns="46568"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38</a:t>
            </a:fld>
            <a:endParaRPr lang="en-US">
              <a:solidFill>
                <a:prstClr val="black"/>
              </a:solidFill>
              <a:latin typeface="Calibri"/>
              <a:ea typeface="Calibri"/>
              <a:cs typeface="Calibri"/>
              <a:sym typeface="Calibri"/>
            </a:endParaRPr>
          </a:p>
        </p:txBody>
      </p:sp>
      <p:sp>
        <p:nvSpPr>
          <p:cNvPr id="2" name="Header Placeholder 1"/>
          <p:cNvSpPr>
            <a:spLocks noGrp="1"/>
          </p:cNvSpPr>
          <p:nvPr>
            <p:ph type="hdr" idx="13"/>
          </p:nvPr>
        </p:nvSpPr>
        <p:spPr/>
        <p:txBody>
          <a:bodyPr/>
          <a:lstStyle/>
          <a:p>
            <a:r>
              <a:rPr lang="en-US" smtClean="0"/>
              <a:t>Josh Mandel, SMART on </a:t>
            </a:r>
            <a:endParaRPr lang="en-US"/>
          </a:p>
        </p:txBody>
      </p:sp>
    </p:spTree>
    <p:extLst>
      <p:ext uri="{BB962C8B-B14F-4D97-AF65-F5344CB8AC3E}">
        <p14:creationId xmlns:p14="http://schemas.microsoft.com/office/powerpoint/2010/main" val="4045834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http://fortune.com/2015/05/19/why-apis-will-save-your-business-from-getting-uber-ed/</a:t>
            </a:r>
          </a:p>
          <a:p>
            <a:r>
              <a:rPr lang="en-US" dirty="0"/>
              <a:t>Uber is a composite </a:t>
            </a:r>
          </a:p>
          <a:p>
            <a:r>
              <a:rPr lang="en-US" dirty="0"/>
              <a:t>  Google Maps</a:t>
            </a:r>
          </a:p>
          <a:p>
            <a:r>
              <a:rPr lang="en-US" dirty="0"/>
              <a:t>  Braintree (payment</a:t>
            </a:r>
          </a:p>
          <a:p>
            <a:r>
              <a:rPr lang="en-US" dirty="0"/>
              <a:t>  </a:t>
            </a:r>
            <a:r>
              <a:rPr lang="en-US" dirty="0" err="1"/>
              <a:t>Twilio</a:t>
            </a:r>
            <a:r>
              <a:rPr lang="en-US" dirty="0"/>
              <a:t> (for mobile SMS), </a:t>
            </a:r>
          </a:p>
          <a:p>
            <a:r>
              <a:rPr lang="en-US" dirty="0"/>
              <a:t>  Oracle   </a:t>
            </a:r>
          </a:p>
          <a:p>
            <a:r>
              <a:rPr lang="en-US" dirty="0"/>
              <a:t>Uber was able to quickly connect to these systems using little pieces of code called API</a:t>
            </a:r>
            <a:endParaRPr lang="en-US" dirty="0" smtClean="0"/>
          </a:p>
          <a:p>
            <a:r>
              <a:rPr lang="en-US" dirty="0"/>
              <a:t>Uber has upended the global taxi industry in large part by using APIs masterfully</a:t>
            </a:r>
          </a:p>
          <a:p>
            <a:r>
              <a:rPr lang="en-US" dirty="0"/>
              <a:t>Traditional businesses rely on large sales forces, paperwork, and fax machines to generate revenue with customers and through partners.</a:t>
            </a:r>
          </a:p>
          <a:p>
            <a:r>
              <a:rPr lang="en-US" dirty="0"/>
              <a:t>UPS has captured a large share of the parcel-shipping market for the burgeoning online commerce sector by publishing an API – just a few lines of code – which makes it easy for shopping sites to integrate shipping seamlessly into their online check-out process.</a:t>
            </a:r>
            <a:endParaRPr lang="en-US" dirty="0" smtClean="0"/>
          </a:p>
          <a:p>
            <a:endParaRPr lang="en-US" dirty="0"/>
          </a:p>
        </p:txBody>
      </p:sp>
      <p:sp>
        <p:nvSpPr>
          <p:cNvPr id="4" name="Slide Number Placeholder 3"/>
          <p:cNvSpPr>
            <a:spLocks noGrp="1"/>
          </p:cNvSpPr>
          <p:nvPr>
            <p:ph type="sldNum" sz="quarter" idx="10"/>
          </p:nvPr>
        </p:nvSpPr>
        <p:spPr/>
        <p:txBody>
          <a:bodyPr/>
          <a:lstStyle/>
          <a:p>
            <a:fld id="{F4C98BDC-A7A2-4561-A256-55EAD9150C82}" type="slidenum">
              <a:rPr lang="en-US" smtClean="0"/>
              <a:t>7</a:t>
            </a:fld>
            <a:endParaRPr lang="en-US"/>
          </a:p>
        </p:txBody>
      </p:sp>
    </p:spTree>
    <p:extLst>
      <p:ext uri="{BB962C8B-B14F-4D97-AF65-F5344CB8AC3E}">
        <p14:creationId xmlns:p14="http://schemas.microsoft.com/office/powerpoint/2010/main" val="4198479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D3B38E-4116-40F7-9AE0-BDE046E307B2}" type="slidenum">
              <a:rPr lang="en-US" smtClean="0"/>
              <a:t>39</a:t>
            </a:fld>
            <a:endParaRPr lang="en-US"/>
          </a:p>
        </p:txBody>
      </p:sp>
    </p:spTree>
    <p:extLst>
      <p:ext uri="{BB962C8B-B14F-4D97-AF65-F5344CB8AC3E}">
        <p14:creationId xmlns:p14="http://schemas.microsoft.com/office/powerpoint/2010/main" val="2958567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D3B38E-4116-40F7-9AE0-BDE046E307B2}" type="slidenum">
              <a:rPr lang="en-US" smtClean="0"/>
              <a:t>40</a:t>
            </a:fld>
            <a:endParaRPr lang="en-US"/>
          </a:p>
        </p:txBody>
      </p:sp>
    </p:spTree>
    <p:extLst>
      <p:ext uri="{BB962C8B-B14F-4D97-AF65-F5344CB8AC3E}">
        <p14:creationId xmlns:p14="http://schemas.microsoft.com/office/powerpoint/2010/main" val="3740368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D3B38E-4116-40F7-9AE0-BDE046E307B2}" type="slidenum">
              <a:rPr lang="en-US" smtClean="0"/>
              <a:t>8</a:t>
            </a:fld>
            <a:endParaRPr lang="en-US"/>
          </a:p>
        </p:txBody>
      </p:sp>
    </p:spTree>
    <p:extLst>
      <p:ext uri="{BB962C8B-B14F-4D97-AF65-F5344CB8AC3E}">
        <p14:creationId xmlns:p14="http://schemas.microsoft.com/office/powerpoint/2010/main" val="409470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5D7EC6-DCD3-4964-A583-99680FD46C93}" type="slidenum">
              <a:rPr lang="en-US" smtClean="0"/>
              <a:t>9</a:t>
            </a:fld>
            <a:endParaRPr lang="en-US"/>
          </a:p>
        </p:txBody>
      </p:sp>
    </p:spTree>
    <p:extLst>
      <p:ext uri="{BB962C8B-B14F-4D97-AF65-F5344CB8AC3E}">
        <p14:creationId xmlns:p14="http://schemas.microsoft.com/office/powerpoint/2010/main" val="2408557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D3B38E-4116-40F7-9AE0-BDE046E307B2}" type="slidenum">
              <a:rPr lang="en-US" smtClean="0"/>
              <a:t>11</a:t>
            </a:fld>
            <a:endParaRPr lang="en-US"/>
          </a:p>
        </p:txBody>
      </p:sp>
    </p:spTree>
    <p:extLst>
      <p:ext uri="{BB962C8B-B14F-4D97-AF65-F5344CB8AC3E}">
        <p14:creationId xmlns:p14="http://schemas.microsoft.com/office/powerpoint/2010/main" val="2711313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https://www.youtube.com/watch?v=BbBZbo2fMus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EHRs are becoming “Open Platforms” where developers can build applications on top of existing EHRs</a:t>
            </a:r>
          </a:p>
          <a:p>
            <a:endParaRPr lang="en-US" dirty="0"/>
          </a:p>
        </p:txBody>
      </p:sp>
      <p:sp>
        <p:nvSpPr>
          <p:cNvPr id="4" name="Slide Number Placeholder 3"/>
          <p:cNvSpPr>
            <a:spLocks noGrp="1"/>
          </p:cNvSpPr>
          <p:nvPr>
            <p:ph type="sldNum" sz="quarter" idx="10"/>
          </p:nvPr>
        </p:nvSpPr>
        <p:spPr/>
        <p:txBody>
          <a:bodyPr/>
          <a:lstStyle/>
          <a:p>
            <a:fld id="{E1D3B38E-4116-40F7-9AE0-BDE046E307B2}" type="slidenum">
              <a:rPr lang="en-US" smtClean="0"/>
              <a:t>12</a:t>
            </a:fld>
            <a:endParaRPr lang="en-US"/>
          </a:p>
        </p:txBody>
      </p:sp>
    </p:spTree>
    <p:extLst>
      <p:ext uri="{BB962C8B-B14F-4D97-AF65-F5344CB8AC3E}">
        <p14:creationId xmlns:p14="http://schemas.microsoft.com/office/powerpoint/2010/main" val="866801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3" name="Shape 243"/>
          <p:cNvSpPr txBox="1">
            <a:spLocks noGrp="1"/>
          </p:cNvSpPr>
          <p:nvPr>
            <p:ph type="body" idx="1"/>
          </p:nvPr>
        </p:nvSpPr>
        <p:spPr>
          <a:xfrm>
            <a:off x="701041" y="4473892"/>
            <a:ext cx="5608319" cy="3660458"/>
          </a:xfrm>
          <a:prstGeom prst="rect">
            <a:avLst/>
          </a:prstGeom>
          <a:noFill/>
          <a:ln>
            <a:noFill/>
          </a:ln>
        </p:spPr>
        <p:txBody>
          <a:bodyPr wrap="square" lIns="93162" tIns="46568" rIns="93162" bIns="46568" anchor="t" anchorCtr="0">
            <a:noAutofit/>
          </a:bodyPr>
          <a:lstStyle/>
          <a:p>
            <a:r>
              <a:rPr lang="en-US" sz="1200" b="0" i="0" kern="1200" dirty="0" smtClean="0">
                <a:solidFill>
                  <a:schemeClr val="tx1"/>
                </a:solidFill>
                <a:effectLst/>
                <a:latin typeface="+mn-lt"/>
                <a:ea typeface="+mn-ea"/>
                <a:cs typeface="+mn-cs"/>
              </a:rPr>
              <a:t>FHIR (pronounced like </a:t>
            </a:r>
            <a:r>
              <a:rPr lang="en-US" sz="1200" b="0" i="1" kern="1200" dirty="0" smtClean="0">
                <a:solidFill>
                  <a:schemeClr val="tx1"/>
                </a:solidFill>
                <a:effectLst/>
                <a:latin typeface="+mn-lt"/>
                <a:ea typeface="+mn-ea"/>
                <a:cs typeface="+mn-cs"/>
              </a:rPr>
              <a:t>fire</a:t>
            </a:r>
            <a:r>
              <a:rPr lang="en-US" sz="1200" b="0" i="0" kern="1200" dirty="0" smtClean="0">
                <a:solidFill>
                  <a:schemeClr val="tx1"/>
                </a:solidFill>
                <a:effectLst/>
                <a:latin typeface="+mn-lt"/>
                <a:ea typeface="+mn-ea"/>
                <a:cs typeface="+mn-cs"/>
              </a:rPr>
              <a:t>), Fast Healthcare Interoperability Resources, is a standards framework </a:t>
            </a:r>
            <a:r>
              <a:rPr lang="en-US" sz="1200" b="0" i="0" u="none" strike="noStrike" kern="1200" dirty="0" smtClean="0">
                <a:solidFill>
                  <a:schemeClr val="tx1"/>
                </a:solidFill>
                <a:effectLst/>
                <a:latin typeface="+mn-lt"/>
                <a:ea typeface="+mn-ea"/>
                <a:cs typeface="+mn-cs"/>
                <a:hlinkClick r:id="rId3"/>
              </a:rPr>
              <a:t>created</a:t>
            </a:r>
            <a:r>
              <a:rPr lang="en-US" sz="1200" b="0" i="0" kern="1200" dirty="0" smtClean="0">
                <a:solidFill>
                  <a:schemeClr val="tx1"/>
                </a:solidFill>
                <a:effectLst/>
                <a:latin typeface="+mn-lt"/>
                <a:ea typeface="+mn-ea"/>
                <a:cs typeface="+mn-cs"/>
              </a:rPr>
              <a:t> by HL7, an organization that develops standards related to the exchange and sharing of electronic health data. </a:t>
            </a:r>
          </a:p>
          <a:p>
            <a:r>
              <a:rPr lang="en-US" sz="1200" b="0" i="0" kern="1200" dirty="0" smtClean="0">
                <a:solidFill>
                  <a:schemeClr val="tx1"/>
                </a:solidFill>
                <a:effectLst/>
                <a:latin typeface="+mn-lt"/>
                <a:ea typeface="+mn-ea"/>
                <a:cs typeface="+mn-cs"/>
              </a:rPr>
              <a:t>FHIR solutions are built from modular components in such a way that any EHR system can read extensions in app coding for seamless implementations.</a:t>
            </a:r>
          </a:p>
          <a:p>
            <a:pPr>
              <a:buSzPct val="25000"/>
            </a:pPr>
            <a:endParaRPr lang="en-US" dirty="0" smtClean="0">
              <a:solidFill>
                <a:schemeClr val="dk1"/>
              </a:solidFill>
              <a:latin typeface="+mn-lt"/>
              <a:ea typeface="Calibri"/>
              <a:cs typeface="Calibri"/>
              <a:sym typeface="Calibri"/>
            </a:endParaRPr>
          </a:p>
          <a:p>
            <a:pPr>
              <a:buSzPct val="25000"/>
            </a:pPr>
            <a:endParaRPr dirty="0">
              <a:solidFill>
                <a:schemeClr val="dk1"/>
              </a:solidFill>
              <a:latin typeface="Calibri"/>
              <a:ea typeface="Calibri"/>
              <a:cs typeface="Calibri"/>
              <a:sym typeface="Calibri"/>
            </a:endParaRPr>
          </a:p>
        </p:txBody>
      </p:sp>
      <p:sp>
        <p:nvSpPr>
          <p:cNvPr id="244" name="Shape 244"/>
          <p:cNvSpPr txBox="1">
            <a:spLocks noGrp="1"/>
          </p:cNvSpPr>
          <p:nvPr>
            <p:ph type="sldNum" idx="12"/>
          </p:nvPr>
        </p:nvSpPr>
        <p:spPr>
          <a:xfrm>
            <a:off x="3970937" y="8829967"/>
            <a:ext cx="3037839" cy="466432"/>
          </a:xfrm>
          <a:prstGeom prst="rect">
            <a:avLst/>
          </a:prstGeom>
          <a:noFill/>
          <a:ln>
            <a:noFill/>
          </a:ln>
        </p:spPr>
        <p:txBody>
          <a:bodyPr wrap="square" lIns="93162" tIns="46568" rIns="93162" bIns="46568"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14</a:t>
            </a:fld>
            <a:endParaRPr lang="en-US">
              <a:solidFill>
                <a:prstClr val="black"/>
              </a:solidFill>
              <a:latin typeface="Calibri"/>
              <a:ea typeface="Calibri"/>
              <a:cs typeface="Calibri"/>
              <a:sym typeface="Calibri"/>
            </a:endParaRPr>
          </a:p>
        </p:txBody>
      </p:sp>
      <p:sp>
        <p:nvSpPr>
          <p:cNvPr id="2" name="Header Placeholder 1"/>
          <p:cNvSpPr>
            <a:spLocks noGrp="1"/>
          </p:cNvSpPr>
          <p:nvPr>
            <p:ph type="hdr" idx="13"/>
          </p:nvPr>
        </p:nvSpPr>
        <p:spPr/>
        <p:txBody>
          <a:bodyPr/>
          <a:lstStyle/>
          <a:p>
            <a:r>
              <a:rPr lang="en-US" smtClean="0"/>
              <a:t>Josh Mandel, SMART on </a:t>
            </a:r>
            <a:endParaRPr lang="en-US"/>
          </a:p>
        </p:txBody>
      </p:sp>
    </p:spTree>
    <p:extLst>
      <p:ext uri="{BB962C8B-B14F-4D97-AF65-F5344CB8AC3E}">
        <p14:creationId xmlns:p14="http://schemas.microsoft.com/office/powerpoint/2010/main" val="2794291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3" name="Shape 243"/>
          <p:cNvSpPr txBox="1">
            <a:spLocks noGrp="1"/>
          </p:cNvSpPr>
          <p:nvPr>
            <p:ph type="body" idx="1"/>
          </p:nvPr>
        </p:nvSpPr>
        <p:spPr>
          <a:xfrm>
            <a:off x="701041" y="4473892"/>
            <a:ext cx="5608319" cy="3660458"/>
          </a:xfrm>
          <a:prstGeom prst="rect">
            <a:avLst/>
          </a:prstGeom>
          <a:noFill/>
          <a:ln>
            <a:noFill/>
          </a:ln>
        </p:spPr>
        <p:txBody>
          <a:bodyPr wrap="square" lIns="93162" tIns="46568" rIns="93162" bIns="46568" anchor="t" anchorCtr="0">
            <a:noAutofit/>
          </a:bodyPr>
          <a:lstStyle/>
          <a:p>
            <a:pPr marL="228600" marR="0" lvl="0" indent="-228600" algn="l" rtl="0">
              <a:lnSpc>
                <a:spcPct val="80000"/>
              </a:lnSpc>
              <a:spcBef>
                <a:spcPts val="1000"/>
              </a:spcBef>
              <a:spcAft>
                <a:spcPts val="0"/>
              </a:spcAft>
              <a:buClr>
                <a:schemeClr val="dk1"/>
              </a:buClr>
              <a:buSzPct val="100000"/>
              <a:buFont typeface="Arial"/>
              <a:buChar char="•"/>
            </a:pPr>
            <a:r>
              <a:rPr lang="en-US" sz="1200" b="0" i="0" u="none" strike="noStrike" cap="none" dirty="0" smtClean="0">
                <a:solidFill>
                  <a:schemeClr val="dk1"/>
                </a:solidFill>
                <a:latin typeface="+mn-lt"/>
                <a:ea typeface="Calibri"/>
                <a:cs typeface="Calibri"/>
                <a:sym typeface="Calibri"/>
              </a:rPr>
              <a:t>Clear and extensive documentation with examples</a:t>
            </a:r>
          </a:p>
          <a:p>
            <a:pPr marL="228600" marR="0" lvl="0" indent="-228600" algn="l" rtl="0">
              <a:lnSpc>
                <a:spcPct val="80000"/>
              </a:lnSpc>
              <a:spcBef>
                <a:spcPts val="1000"/>
              </a:spcBef>
              <a:buClr>
                <a:schemeClr val="dk1"/>
              </a:buClr>
              <a:buSzPct val="100000"/>
              <a:buFont typeface="Arial"/>
              <a:buChar char="•"/>
            </a:pPr>
            <a:r>
              <a:rPr lang="en-US" sz="1200" b="0" i="0" u="none" strike="noStrike" cap="none" dirty="0" smtClean="0">
                <a:solidFill>
                  <a:schemeClr val="dk1"/>
                </a:solidFill>
                <a:latin typeface="+mn-lt"/>
                <a:ea typeface="Calibri"/>
                <a:cs typeface="Calibri"/>
                <a:sym typeface="Calibri"/>
              </a:rPr>
              <a:t>Encourages the use of puns and poor clip art</a:t>
            </a:r>
          </a:p>
          <a:p>
            <a:endParaRPr lang="en-US" sz="1200" b="0" i="0" kern="1200" dirty="0" smtClean="0">
              <a:solidFill>
                <a:schemeClr val="tx1"/>
              </a:solidFill>
              <a:effectLst/>
              <a:latin typeface="+mn-lt"/>
              <a:ea typeface="+mn-ea"/>
              <a:cs typeface="+mn-cs"/>
            </a:endParaRPr>
          </a:p>
        </p:txBody>
      </p:sp>
      <p:sp>
        <p:nvSpPr>
          <p:cNvPr id="244" name="Shape 244"/>
          <p:cNvSpPr txBox="1">
            <a:spLocks noGrp="1"/>
          </p:cNvSpPr>
          <p:nvPr>
            <p:ph type="sldNum" idx="12"/>
          </p:nvPr>
        </p:nvSpPr>
        <p:spPr>
          <a:xfrm>
            <a:off x="3970937" y="8829967"/>
            <a:ext cx="3037839" cy="466432"/>
          </a:xfrm>
          <a:prstGeom prst="rect">
            <a:avLst/>
          </a:prstGeom>
          <a:noFill/>
          <a:ln>
            <a:noFill/>
          </a:ln>
        </p:spPr>
        <p:txBody>
          <a:bodyPr wrap="square" lIns="93162" tIns="46568" rIns="93162" bIns="46568"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15</a:t>
            </a:fld>
            <a:endParaRPr lang="en-US">
              <a:solidFill>
                <a:prstClr val="black"/>
              </a:solidFill>
              <a:latin typeface="Calibri"/>
              <a:ea typeface="Calibri"/>
              <a:cs typeface="Calibri"/>
              <a:sym typeface="Calibri"/>
            </a:endParaRPr>
          </a:p>
        </p:txBody>
      </p:sp>
      <p:sp>
        <p:nvSpPr>
          <p:cNvPr id="2" name="Header Placeholder 1"/>
          <p:cNvSpPr>
            <a:spLocks noGrp="1"/>
          </p:cNvSpPr>
          <p:nvPr>
            <p:ph type="hdr" idx="13"/>
          </p:nvPr>
        </p:nvSpPr>
        <p:spPr/>
        <p:txBody>
          <a:bodyPr/>
          <a:lstStyle/>
          <a:p>
            <a:r>
              <a:rPr lang="en-US" smtClean="0"/>
              <a:t>Josh Mandel, SMART on </a:t>
            </a:r>
            <a:endParaRPr lang="en-US"/>
          </a:p>
        </p:txBody>
      </p:sp>
    </p:spTree>
    <p:extLst>
      <p:ext uri="{BB962C8B-B14F-4D97-AF65-F5344CB8AC3E}">
        <p14:creationId xmlns:p14="http://schemas.microsoft.com/office/powerpoint/2010/main" val="9047863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HIMSSNA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5380181" y="1919112"/>
            <a:ext cx="3502122" cy="882587"/>
          </a:xfrm>
          <a:prstGeom prst="rect">
            <a:avLst/>
          </a:prstGeom>
        </p:spPr>
        <p:txBody>
          <a:bodyPr lIns="0" rIns="0" anchor="t">
            <a:normAutofit/>
          </a:bodyPr>
          <a:lstStyle>
            <a:lvl1pPr>
              <a:lnSpc>
                <a:spcPct val="100000"/>
              </a:lnSpc>
              <a:spcBef>
                <a:spcPts val="0"/>
              </a:spcBef>
              <a:spcAft>
                <a:spcPts val="0"/>
              </a:spcAft>
              <a:defRPr sz="3000" baseline="0">
                <a:solidFill>
                  <a:srgbClr val="217AA0"/>
                </a:solidFill>
              </a:defRPr>
            </a:lvl1pPr>
          </a:lstStyle>
          <a:p>
            <a:r>
              <a:rPr lang="en-US" dirty="0" smtClean="0"/>
              <a:t>Place Title Here</a:t>
            </a:r>
            <a:endParaRPr lang="en-US" dirty="0"/>
          </a:p>
        </p:txBody>
      </p:sp>
      <p:sp>
        <p:nvSpPr>
          <p:cNvPr id="3" name="Subtitle 2"/>
          <p:cNvSpPr>
            <a:spLocks noGrp="1"/>
          </p:cNvSpPr>
          <p:nvPr>
            <p:ph type="subTitle" idx="1"/>
          </p:nvPr>
        </p:nvSpPr>
        <p:spPr>
          <a:xfrm>
            <a:off x="5380182" y="2955637"/>
            <a:ext cx="3502121" cy="1508605"/>
          </a:xfrm>
          <a:prstGeom prst="rect">
            <a:avLst/>
          </a:prstGeom>
        </p:spPr>
        <p:txBody>
          <a:bodyPr lIns="0" rIns="0" anchor="t">
            <a:normAutofit/>
          </a:bodyPr>
          <a:lstStyle>
            <a:lvl1pPr marL="0" indent="0" algn="l">
              <a:lnSpc>
                <a:spcPct val="100000"/>
              </a:lnSpc>
              <a:buNone/>
              <a:defRPr sz="2000" b="1" i="0">
                <a:solidFill>
                  <a:srgbClr val="636363"/>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752693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628650" y="365125"/>
            <a:ext cx="78867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rgbClr val="757070"/>
              </a:buClr>
              <a:buFont typeface="Calibri"/>
              <a:buNone/>
              <a:defRPr sz="4000" b="0" i="0" u="none" strike="noStrike" cap="none">
                <a:solidFill>
                  <a:srgbClr val="75707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628650" y="1825625"/>
            <a:ext cx="7886700" cy="43512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628650" y="6356351"/>
            <a:ext cx="2057400" cy="365099"/>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028950" y="6356351"/>
            <a:ext cx="3086100" cy="365099"/>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smtClean="0"/>
              <a:t>© Culbertson 2017</a:t>
            </a:r>
            <a:endParaRPr/>
          </a:p>
        </p:txBody>
      </p:sp>
      <p:sp>
        <p:nvSpPr>
          <p:cNvPr id="26" name="Shape 26"/>
          <p:cNvSpPr txBox="1">
            <a:spLocks noGrp="1"/>
          </p:cNvSpPr>
          <p:nvPr>
            <p:ph type="sldNum" idx="12"/>
          </p:nvPr>
        </p:nvSpPr>
        <p:spPr>
          <a:xfrm>
            <a:off x="6457950" y="6356351"/>
            <a:ext cx="2057400" cy="365099"/>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43856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7"/>
        <p:cNvGrpSpPr/>
        <p:nvPr/>
      </p:nvGrpSpPr>
      <p:grpSpPr>
        <a:xfrm>
          <a:off x="0" y="0"/>
          <a:ext cx="0" cy="0"/>
          <a:chOff x="0" y="0"/>
          <a:chExt cx="0" cy="0"/>
        </a:xfrm>
      </p:grpSpPr>
      <p:sp>
        <p:nvSpPr>
          <p:cNvPr id="28" name="Shape 28"/>
          <p:cNvSpPr txBox="1">
            <a:spLocks noGrp="1"/>
          </p:cNvSpPr>
          <p:nvPr>
            <p:ph type="dt" idx="10"/>
          </p:nvPr>
        </p:nvSpPr>
        <p:spPr>
          <a:xfrm>
            <a:off x="628650" y="6356351"/>
            <a:ext cx="2057400" cy="365099"/>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3028950" y="6356351"/>
            <a:ext cx="3086100" cy="365099"/>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smtClean="0"/>
              <a:t>© Culbertson 2017</a:t>
            </a:r>
            <a:endParaRPr/>
          </a:p>
        </p:txBody>
      </p:sp>
      <p:sp>
        <p:nvSpPr>
          <p:cNvPr id="30" name="Shape 30"/>
          <p:cNvSpPr txBox="1">
            <a:spLocks noGrp="1"/>
          </p:cNvSpPr>
          <p:nvPr>
            <p:ph type="sldNum" idx="12"/>
          </p:nvPr>
        </p:nvSpPr>
        <p:spPr>
          <a:xfrm>
            <a:off x="6457950" y="6356351"/>
            <a:ext cx="2057400" cy="365099"/>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161564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623887" y="1709739"/>
            <a:ext cx="7886700" cy="28527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rgbClr val="757070"/>
              </a:buClr>
              <a:buFont typeface="Calibri"/>
              <a:buNone/>
              <a:defRPr sz="6000" b="0" i="0" u="none" strike="noStrike" cap="none">
                <a:solidFill>
                  <a:srgbClr val="75707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3" name="Shape 33"/>
          <p:cNvSpPr txBox="1">
            <a:spLocks noGrp="1"/>
          </p:cNvSpPr>
          <p:nvPr>
            <p:ph type="body" idx="1"/>
          </p:nvPr>
        </p:nvSpPr>
        <p:spPr>
          <a:xfrm>
            <a:off x="623887" y="4589464"/>
            <a:ext cx="7886700" cy="1500300"/>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4" name="Shape 34"/>
          <p:cNvSpPr txBox="1">
            <a:spLocks noGrp="1"/>
          </p:cNvSpPr>
          <p:nvPr>
            <p:ph type="dt" idx="10"/>
          </p:nvPr>
        </p:nvSpPr>
        <p:spPr>
          <a:xfrm>
            <a:off x="628650" y="6356351"/>
            <a:ext cx="2057400" cy="365099"/>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ftr" idx="11"/>
          </p:nvPr>
        </p:nvSpPr>
        <p:spPr>
          <a:xfrm>
            <a:off x="3028950" y="6356351"/>
            <a:ext cx="3086100" cy="365099"/>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smtClean="0"/>
              <a:t>© Culbertson 2017</a:t>
            </a:r>
            <a:endParaRPr/>
          </a:p>
        </p:txBody>
      </p:sp>
      <p:sp>
        <p:nvSpPr>
          <p:cNvPr id="36" name="Shape 36"/>
          <p:cNvSpPr txBox="1">
            <a:spLocks noGrp="1"/>
          </p:cNvSpPr>
          <p:nvPr>
            <p:ph type="sldNum" idx="12"/>
          </p:nvPr>
        </p:nvSpPr>
        <p:spPr>
          <a:xfrm>
            <a:off x="6457950" y="6356351"/>
            <a:ext cx="2057400" cy="365099"/>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886891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628650" y="365125"/>
            <a:ext cx="78867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rgbClr val="757070"/>
              </a:buClr>
              <a:buFont typeface="Calibri"/>
              <a:buNone/>
              <a:defRPr sz="4000" b="0" i="0" u="none" strike="noStrike" cap="none">
                <a:solidFill>
                  <a:srgbClr val="75707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628650" y="1825625"/>
            <a:ext cx="3886200" cy="43512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2"/>
          </p:nvPr>
        </p:nvSpPr>
        <p:spPr>
          <a:xfrm>
            <a:off x="4629150" y="1825625"/>
            <a:ext cx="3886200" cy="43512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628650" y="6356351"/>
            <a:ext cx="2057400" cy="365099"/>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3028950" y="6356351"/>
            <a:ext cx="3086100" cy="365099"/>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smtClean="0"/>
              <a:t>© Culbertson 2017</a:t>
            </a:r>
            <a:endParaRPr/>
          </a:p>
        </p:txBody>
      </p:sp>
      <p:sp>
        <p:nvSpPr>
          <p:cNvPr id="43" name="Shape 43"/>
          <p:cNvSpPr txBox="1">
            <a:spLocks noGrp="1"/>
          </p:cNvSpPr>
          <p:nvPr>
            <p:ph type="sldNum" idx="12"/>
          </p:nvPr>
        </p:nvSpPr>
        <p:spPr>
          <a:xfrm>
            <a:off x="6457950" y="6356351"/>
            <a:ext cx="2057400" cy="365099"/>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879580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629841" y="365125"/>
            <a:ext cx="78867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rgbClr val="757070"/>
              </a:buClr>
              <a:buFont typeface="Calibri"/>
              <a:buNone/>
              <a:defRPr sz="4000" b="0" i="0" u="none" strike="noStrike" cap="none">
                <a:solidFill>
                  <a:srgbClr val="75707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6" name="Shape 46"/>
          <p:cNvSpPr txBox="1">
            <a:spLocks noGrp="1"/>
          </p:cNvSpPr>
          <p:nvPr>
            <p:ph type="body" idx="1"/>
          </p:nvPr>
        </p:nvSpPr>
        <p:spPr>
          <a:xfrm>
            <a:off x="629841" y="1681163"/>
            <a:ext cx="3868200" cy="823800"/>
          </a:xfrm>
          <a:prstGeom prst="rect">
            <a:avLst/>
          </a:prstGeom>
          <a:noFill/>
          <a:ln>
            <a:noFill/>
          </a:ln>
        </p:spPr>
        <p:txBody>
          <a:bodyPr wrap="square"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2"/>
          </p:nvPr>
        </p:nvSpPr>
        <p:spPr>
          <a:xfrm>
            <a:off x="629841" y="2505075"/>
            <a:ext cx="3868200" cy="36846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3"/>
          </p:nvPr>
        </p:nvSpPr>
        <p:spPr>
          <a:xfrm>
            <a:off x="4629150" y="1681163"/>
            <a:ext cx="3887400" cy="823800"/>
          </a:xfrm>
          <a:prstGeom prst="rect">
            <a:avLst/>
          </a:prstGeom>
          <a:noFill/>
          <a:ln>
            <a:noFill/>
          </a:ln>
        </p:spPr>
        <p:txBody>
          <a:bodyPr wrap="square"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4"/>
          </p:nvPr>
        </p:nvSpPr>
        <p:spPr>
          <a:xfrm>
            <a:off x="4629150" y="2505075"/>
            <a:ext cx="3887400" cy="36846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628650" y="6356351"/>
            <a:ext cx="2057400" cy="365099"/>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3028950" y="6356351"/>
            <a:ext cx="3086100" cy="365099"/>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smtClean="0"/>
              <a:t>© Culbertson 2017</a:t>
            </a:r>
            <a:endParaRPr/>
          </a:p>
        </p:txBody>
      </p:sp>
      <p:sp>
        <p:nvSpPr>
          <p:cNvPr id="52" name="Shape 52"/>
          <p:cNvSpPr txBox="1">
            <a:spLocks noGrp="1"/>
          </p:cNvSpPr>
          <p:nvPr>
            <p:ph type="sldNum" idx="12"/>
          </p:nvPr>
        </p:nvSpPr>
        <p:spPr>
          <a:xfrm>
            <a:off x="6457950" y="6356351"/>
            <a:ext cx="2057400" cy="365099"/>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063698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628650" y="365125"/>
            <a:ext cx="78867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rgbClr val="757070"/>
              </a:buClr>
              <a:buFont typeface="Calibri"/>
              <a:buNone/>
              <a:defRPr sz="4000" b="0" i="0" u="none" strike="noStrike" cap="none">
                <a:solidFill>
                  <a:srgbClr val="75707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dt" idx="10"/>
          </p:nvPr>
        </p:nvSpPr>
        <p:spPr>
          <a:xfrm>
            <a:off x="628650" y="6356351"/>
            <a:ext cx="2057400" cy="365099"/>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028950" y="6356351"/>
            <a:ext cx="3086100" cy="365099"/>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smtClean="0"/>
              <a:t>© Culbertson 2017</a:t>
            </a:r>
            <a:endParaRPr/>
          </a:p>
        </p:txBody>
      </p:sp>
      <p:sp>
        <p:nvSpPr>
          <p:cNvPr id="57" name="Shape 57"/>
          <p:cNvSpPr txBox="1">
            <a:spLocks noGrp="1"/>
          </p:cNvSpPr>
          <p:nvPr>
            <p:ph type="sldNum" idx="12"/>
          </p:nvPr>
        </p:nvSpPr>
        <p:spPr>
          <a:xfrm>
            <a:off x="6457950" y="6356351"/>
            <a:ext cx="2057400" cy="365099"/>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60011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629841" y="457200"/>
            <a:ext cx="2949299" cy="16002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rgbClr val="757070"/>
              </a:buClr>
              <a:buFont typeface="Calibri"/>
              <a:buNone/>
              <a:defRPr sz="3200" b="0" i="0" u="none" strike="noStrike" cap="none">
                <a:solidFill>
                  <a:srgbClr val="75707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887391" y="987425"/>
            <a:ext cx="4629300" cy="4873500"/>
          </a:xfrm>
          <a:prstGeom prst="rect">
            <a:avLst/>
          </a:prstGeom>
          <a:noFill/>
          <a:ln>
            <a:noFill/>
          </a:ln>
        </p:spPr>
        <p:txBody>
          <a:bodyPr wrap="square"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629841" y="2057400"/>
            <a:ext cx="2949299" cy="3811500"/>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628650" y="6356351"/>
            <a:ext cx="2057400" cy="365099"/>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028950" y="6356351"/>
            <a:ext cx="3086100" cy="365099"/>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smtClean="0"/>
              <a:t>© Culbertson 2017</a:t>
            </a:r>
            <a:endParaRPr/>
          </a:p>
        </p:txBody>
      </p:sp>
      <p:sp>
        <p:nvSpPr>
          <p:cNvPr id="64" name="Shape 64"/>
          <p:cNvSpPr txBox="1">
            <a:spLocks noGrp="1"/>
          </p:cNvSpPr>
          <p:nvPr>
            <p:ph type="sldNum" idx="12"/>
          </p:nvPr>
        </p:nvSpPr>
        <p:spPr>
          <a:xfrm>
            <a:off x="6457950" y="6356351"/>
            <a:ext cx="2057400" cy="365099"/>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848057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629841" y="457200"/>
            <a:ext cx="2949299" cy="16002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rgbClr val="757070"/>
              </a:buClr>
              <a:buFont typeface="Calibri"/>
              <a:buNone/>
              <a:defRPr sz="3200" b="0" i="0" u="none" strike="noStrike" cap="none">
                <a:solidFill>
                  <a:srgbClr val="75707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3887391" y="987425"/>
            <a:ext cx="4629300" cy="4873500"/>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629841" y="2057400"/>
            <a:ext cx="2949299" cy="3811500"/>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628650" y="6356351"/>
            <a:ext cx="2057400" cy="365099"/>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028950" y="6356351"/>
            <a:ext cx="3086100" cy="365099"/>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smtClean="0"/>
              <a:t>© Culbertson 2017</a:t>
            </a:r>
            <a:endParaRPr/>
          </a:p>
        </p:txBody>
      </p:sp>
      <p:sp>
        <p:nvSpPr>
          <p:cNvPr id="71" name="Shape 71"/>
          <p:cNvSpPr txBox="1">
            <a:spLocks noGrp="1"/>
          </p:cNvSpPr>
          <p:nvPr>
            <p:ph type="sldNum" idx="12"/>
          </p:nvPr>
        </p:nvSpPr>
        <p:spPr>
          <a:xfrm>
            <a:off x="6457950" y="6356351"/>
            <a:ext cx="2057400" cy="365099"/>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61627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28650" y="365125"/>
            <a:ext cx="78867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rgbClr val="757070"/>
              </a:buClr>
              <a:buFont typeface="Calibri"/>
              <a:buNone/>
              <a:defRPr sz="4000" b="0" i="0" u="none" strike="noStrike" cap="none">
                <a:solidFill>
                  <a:srgbClr val="75707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396400" y="57875"/>
            <a:ext cx="4351200" cy="78867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628650" y="6356351"/>
            <a:ext cx="2057400" cy="365099"/>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028950" y="6356351"/>
            <a:ext cx="3086100" cy="365099"/>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smtClean="0"/>
              <a:t>© Culbertson 2017</a:t>
            </a:r>
            <a:endParaRPr/>
          </a:p>
        </p:txBody>
      </p:sp>
      <p:sp>
        <p:nvSpPr>
          <p:cNvPr id="77" name="Shape 77"/>
          <p:cNvSpPr txBox="1">
            <a:spLocks noGrp="1"/>
          </p:cNvSpPr>
          <p:nvPr>
            <p:ph type="sldNum" idx="12"/>
          </p:nvPr>
        </p:nvSpPr>
        <p:spPr>
          <a:xfrm>
            <a:off x="6457950" y="6356351"/>
            <a:ext cx="2057400" cy="365099"/>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920645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623600" y="2285275"/>
            <a:ext cx="5811900" cy="19716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rgbClr val="757070"/>
              </a:buClr>
              <a:buFont typeface="Calibri"/>
              <a:buNone/>
              <a:defRPr sz="4000" b="0" i="0" u="none" strike="noStrike" cap="none">
                <a:solidFill>
                  <a:srgbClr val="75707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623025" y="370675"/>
            <a:ext cx="5811900" cy="58008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628650" y="6356351"/>
            <a:ext cx="2057400" cy="365099"/>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028950" y="6356351"/>
            <a:ext cx="3086100" cy="365099"/>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smtClean="0"/>
              <a:t>© Culbertson 2017</a:t>
            </a:r>
            <a:endParaRPr/>
          </a:p>
        </p:txBody>
      </p:sp>
      <p:sp>
        <p:nvSpPr>
          <p:cNvPr id="83" name="Shape 83"/>
          <p:cNvSpPr txBox="1">
            <a:spLocks noGrp="1"/>
          </p:cNvSpPr>
          <p:nvPr>
            <p:ph type="sldNum" idx="12"/>
          </p:nvPr>
        </p:nvSpPr>
        <p:spPr>
          <a:xfrm>
            <a:off x="6457950" y="6356351"/>
            <a:ext cx="2057400" cy="365099"/>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763977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ub Title">
    <p:spTree>
      <p:nvGrpSpPr>
        <p:cNvPr id="1" name=""/>
        <p:cNvGrpSpPr/>
        <p:nvPr/>
      </p:nvGrpSpPr>
      <p:grpSpPr>
        <a:xfrm>
          <a:off x="0" y="0"/>
          <a:ext cx="0" cy="0"/>
          <a:chOff x="0" y="0"/>
          <a:chExt cx="0" cy="0"/>
        </a:xfrm>
      </p:grpSpPr>
      <p:pic>
        <p:nvPicPr>
          <p:cNvPr id="4" name="Picture 3" descr="HIMSSNA_PP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731214" y="1919112"/>
            <a:ext cx="8151090" cy="882587"/>
          </a:xfrm>
          <a:prstGeom prst="rect">
            <a:avLst/>
          </a:prstGeom>
        </p:spPr>
        <p:txBody>
          <a:bodyPr lIns="0" rIns="0" anchor="t">
            <a:normAutofit/>
          </a:bodyPr>
          <a:lstStyle>
            <a:lvl1pPr>
              <a:lnSpc>
                <a:spcPct val="80000"/>
              </a:lnSpc>
              <a:spcBef>
                <a:spcPts val="0"/>
              </a:spcBef>
              <a:spcAft>
                <a:spcPts val="0"/>
              </a:spcAft>
              <a:defRPr sz="3600" baseline="0">
                <a:solidFill>
                  <a:srgbClr val="217AA0"/>
                </a:solidFill>
              </a:defRPr>
            </a:lvl1pPr>
          </a:lstStyle>
          <a:p>
            <a:r>
              <a:rPr lang="en-US" dirty="0" smtClean="0"/>
              <a:t>Place Subtitle Here</a:t>
            </a:r>
            <a:endParaRPr lang="en-US" dirty="0"/>
          </a:p>
        </p:txBody>
      </p:sp>
      <p:sp>
        <p:nvSpPr>
          <p:cNvPr id="3" name="Subtitle 2"/>
          <p:cNvSpPr>
            <a:spLocks noGrp="1"/>
          </p:cNvSpPr>
          <p:nvPr>
            <p:ph type="subTitle" idx="1"/>
          </p:nvPr>
        </p:nvSpPr>
        <p:spPr>
          <a:xfrm>
            <a:off x="731213" y="2955637"/>
            <a:ext cx="8151090" cy="1508605"/>
          </a:xfrm>
          <a:prstGeom prst="rect">
            <a:avLst/>
          </a:prstGeom>
        </p:spPr>
        <p:txBody>
          <a:bodyPr lIns="0" rIns="0" anchor="t">
            <a:normAutofit/>
          </a:bodyPr>
          <a:lstStyle>
            <a:lvl1pPr marL="0" indent="0" algn="l">
              <a:buNone/>
              <a:defRPr sz="2800" b="1" i="0">
                <a:solidFill>
                  <a:srgbClr val="636363"/>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528654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15818" y="1579055"/>
            <a:ext cx="7970981" cy="3479031"/>
          </a:xfrm>
          <a:prstGeom prst="rect">
            <a:avLst/>
          </a:prstGeom>
        </p:spPr>
        <p:txBody>
          <a:bodyPr>
            <a:normAutofit/>
          </a:bodyPr>
          <a:lstStyle>
            <a:lvl1pPr marL="192024" indent="-192024">
              <a:lnSpc>
                <a:spcPct val="100000"/>
              </a:lnSpc>
              <a:defRPr sz="2400"/>
            </a:lvl1pPr>
            <a:lvl2pPr>
              <a:lnSpc>
                <a:spcPct val="100000"/>
              </a:lnSpc>
              <a:defRPr sz="2400"/>
            </a:lvl2pPr>
            <a:lvl3pPr>
              <a:lnSpc>
                <a:spcPct val="100000"/>
              </a:lnSpc>
              <a:defRPr sz="2400"/>
            </a:lvl3pPr>
            <a:lvl4pPr>
              <a:lnSpc>
                <a:spcPct val="100000"/>
              </a:lnSpc>
              <a:defRPr sz="2400"/>
            </a:lvl4pPr>
            <a:lvl5pPr>
              <a:lnSpc>
                <a:spcPct val="100000"/>
              </a:lnSpc>
              <a:defRPr sz="2400"/>
            </a:lvl5pPr>
          </a:lstStyle>
          <a:p>
            <a:pPr lvl="0"/>
            <a:r>
              <a:rPr lang="en-US" dirty="0" smtClean="0"/>
              <a:t>Click to edit Master</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itle 1"/>
          <p:cNvSpPr>
            <a:spLocks noGrp="1"/>
          </p:cNvSpPr>
          <p:nvPr>
            <p:ph type="title"/>
          </p:nvPr>
        </p:nvSpPr>
        <p:spPr>
          <a:xfrm>
            <a:off x="715818" y="572002"/>
            <a:ext cx="7970983" cy="804333"/>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910755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31212" y="1775435"/>
            <a:ext cx="3766176" cy="3971636"/>
          </a:xfrm>
          <a:prstGeom prst="rect">
            <a:avLst/>
          </a:prstGeom>
        </p:spPr>
        <p:txBody>
          <a:bodyPr>
            <a:normAutofit/>
          </a:bodyPr>
          <a:lstStyle>
            <a:lvl1pPr marL="192024" indent="-192024">
              <a:lnSpc>
                <a:spcPct val="90000"/>
              </a:lnSpc>
              <a:defRPr sz="2000"/>
            </a:lvl1pPr>
            <a:lvl2pPr>
              <a:lnSpc>
                <a:spcPct val="80000"/>
              </a:lnSpc>
              <a:defRPr sz="2000"/>
            </a:lvl2pPr>
            <a:lvl3pPr>
              <a:lnSpc>
                <a:spcPct val="80000"/>
              </a:lnSpc>
              <a:defRPr sz="2000"/>
            </a:lvl3pPr>
            <a:lvl4pPr>
              <a:lnSpc>
                <a:spcPct val="80000"/>
              </a:lnSpc>
              <a:defRPr sz="2000"/>
            </a:lvl4pPr>
            <a:lvl5pPr>
              <a:lnSpc>
                <a:spcPct val="80000"/>
              </a:lnSpc>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5027" y="1775435"/>
            <a:ext cx="4041775" cy="3971636"/>
          </a:xfrm>
          <a:prstGeom prst="rect">
            <a:avLst/>
          </a:prstGeom>
        </p:spPr>
        <p:txBody>
          <a:bodyPr>
            <a:normAutofit/>
          </a:bodyPr>
          <a:lstStyle>
            <a:lvl1pPr marL="192024" indent="-192024">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title"/>
          </p:nvPr>
        </p:nvSpPr>
        <p:spPr>
          <a:xfrm>
            <a:off x="715818" y="572002"/>
            <a:ext cx="7970983" cy="804333"/>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314073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212" y="627581"/>
            <a:ext cx="2734302" cy="1056410"/>
          </a:xfrm>
          <a:prstGeom prst="rect">
            <a:avLst/>
          </a:prstGeom>
        </p:spPr>
        <p:txBody>
          <a:bodyPr anchor="t"/>
          <a:lstStyle>
            <a:lvl1pPr algn="l">
              <a:lnSpc>
                <a:spcPct val="80000"/>
              </a:lnSpc>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627581"/>
            <a:ext cx="5111750" cy="4883450"/>
          </a:xfrm>
          <a:prstGeom prst="rect">
            <a:avLst/>
          </a:prstGeom>
        </p:spPr>
        <p:txBody>
          <a:bodyPr>
            <a:normAutofit/>
          </a:bodyPr>
          <a:lstStyle>
            <a:lvl1pPr marL="192024" indent="-192024">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731212" y="1435102"/>
            <a:ext cx="2734302" cy="4075929"/>
          </a:xfrm>
          <a:prstGeom prst="rect">
            <a:avLst/>
          </a:prstGeom>
        </p:spPr>
        <p:txBody>
          <a:bodyPr>
            <a:normAutofit/>
          </a:bodyPr>
          <a:lstStyle>
            <a:lvl1pPr marL="192024" indent="-192024">
              <a:lnSpc>
                <a:spcPct val="100000"/>
              </a:lnSpc>
              <a:buFont typeface="Arial"/>
              <a:buChar char="•"/>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68214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212" y="4527493"/>
            <a:ext cx="7993688" cy="490931"/>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0" y="1"/>
            <a:ext cx="9144000" cy="451723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731212" y="5018424"/>
            <a:ext cx="7993688" cy="769699"/>
          </a:xfrm>
          <a:prstGeom prst="rect">
            <a:avLst/>
          </a:prstGeom>
        </p:spPr>
        <p:txBody>
          <a:bodyPr/>
          <a:lstStyle>
            <a:lvl1pPr marL="0" indent="0">
              <a:lnSpc>
                <a:spcPct val="1000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135928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368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926012"/>
            <a:ext cx="8229600" cy="103184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smtClean="0"/>
              <a:t>© Culbertson 2017</a:t>
            </a: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9F9E349-25D2-9C40-9A92-A172BCE750D7}" type="slidenum">
              <a:rPr lang="en-US" smtClean="0"/>
              <a:pPr/>
              <a:t>‹#›</a:t>
            </a:fld>
            <a:endParaRPr lang="en-US"/>
          </a:p>
        </p:txBody>
      </p:sp>
    </p:spTree>
    <p:extLst>
      <p:ext uri="{BB962C8B-B14F-4D97-AF65-F5344CB8AC3E}">
        <p14:creationId xmlns:p14="http://schemas.microsoft.com/office/powerpoint/2010/main" val="735926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1122362"/>
            <a:ext cx="7772400" cy="2387700"/>
          </a:xfrm>
          <a:prstGeom prst="rect">
            <a:avLst/>
          </a:prstGeom>
          <a:noFill/>
          <a:ln>
            <a:noFill/>
          </a:ln>
        </p:spPr>
        <p:txBody>
          <a:bodyPr wrap="square" lIns="91425" tIns="91425" rIns="91425" bIns="91425" anchor="b" anchorCtr="0"/>
          <a:lstStyle>
            <a:lvl1pPr marL="0" marR="0" lvl="0" indent="0" algn="ctr" rtl="0">
              <a:lnSpc>
                <a:spcPct val="90000"/>
              </a:lnSpc>
              <a:spcBef>
                <a:spcPts val="0"/>
              </a:spcBef>
              <a:buClr>
                <a:srgbClr val="757070"/>
              </a:buClr>
              <a:buFont typeface="Calibri"/>
              <a:buNone/>
              <a:defRPr sz="6000" b="0" i="0" u="none" strike="noStrike" cap="none">
                <a:solidFill>
                  <a:srgbClr val="75707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143000" y="3602037"/>
            <a:ext cx="6858000" cy="1655700"/>
          </a:xfrm>
          <a:prstGeom prst="rect">
            <a:avLst/>
          </a:prstGeom>
          <a:noFill/>
          <a:ln>
            <a:noFill/>
          </a:ln>
        </p:spPr>
        <p:txBody>
          <a:bodyPr wrap="square"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628650" y="6356351"/>
            <a:ext cx="2057400" cy="365099"/>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028950" y="6356351"/>
            <a:ext cx="3086100" cy="365099"/>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smtClean="0"/>
              <a:t>© Culbertson 2017</a:t>
            </a:r>
            <a:endParaRPr/>
          </a:p>
        </p:txBody>
      </p:sp>
      <p:sp>
        <p:nvSpPr>
          <p:cNvPr id="20" name="Shape 20"/>
          <p:cNvSpPr txBox="1">
            <a:spLocks noGrp="1"/>
          </p:cNvSpPr>
          <p:nvPr>
            <p:ph type="sldNum" idx="12"/>
          </p:nvPr>
        </p:nvSpPr>
        <p:spPr>
          <a:xfrm>
            <a:off x="6457950" y="6356351"/>
            <a:ext cx="2057400" cy="365099"/>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444415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HIMSSNA_PPT3.jp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9399020"/>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3" r:id="rId4"/>
    <p:sldLayoutId id="2147483656" r:id="rId5"/>
    <p:sldLayoutId id="2147483657" r:id="rId6"/>
    <p:sldLayoutId id="2147483655" r:id="rId7"/>
    <p:sldLayoutId id="2147483659" r:id="rId8"/>
  </p:sldLayoutIdLst>
  <p:timing>
    <p:tnLst>
      <p:par>
        <p:cTn id="1" dur="indefinite" restart="never" nodeType="tmRoot"/>
      </p:par>
    </p:tnLst>
  </p:timing>
  <p:hf sldNum="0" hdr="0" dt="0"/>
  <p:txStyles>
    <p:titleStyle>
      <a:lvl1pPr algn="l" defTabSz="457200" rtl="0" eaLnBrk="1" latinLnBrk="0" hangingPunct="1">
        <a:spcBef>
          <a:spcPct val="0"/>
        </a:spcBef>
        <a:buNone/>
        <a:defRPr sz="2800" b="1" i="0" kern="1200">
          <a:solidFill>
            <a:srgbClr val="217AA0"/>
          </a:solidFill>
          <a:latin typeface="Verdana"/>
          <a:ea typeface="+mj-ea"/>
          <a:cs typeface="Verdana"/>
        </a:defRPr>
      </a:lvl1pPr>
    </p:titleStyle>
    <p:bodyStyle>
      <a:lvl1pPr marL="192024" indent="-192024" algn="l" defTabSz="457200" rtl="0" eaLnBrk="1" latinLnBrk="0" hangingPunct="1">
        <a:lnSpc>
          <a:spcPct val="100000"/>
        </a:lnSpc>
        <a:spcBef>
          <a:spcPct val="20000"/>
        </a:spcBef>
        <a:spcAft>
          <a:spcPts val="600"/>
        </a:spcAft>
        <a:buFont typeface="Arial"/>
        <a:buChar char="•"/>
        <a:defRPr sz="2400" b="0" i="0" kern="1200">
          <a:solidFill>
            <a:srgbClr val="636363"/>
          </a:solidFill>
          <a:latin typeface="Arial"/>
          <a:ea typeface="+mn-ea"/>
          <a:cs typeface="Arial"/>
        </a:defRPr>
      </a:lvl1pPr>
      <a:lvl2pPr marL="742950" indent="-285750" algn="l" defTabSz="457200" rtl="0" eaLnBrk="1" latinLnBrk="0" hangingPunct="1">
        <a:lnSpc>
          <a:spcPct val="100000"/>
        </a:lnSpc>
        <a:spcBef>
          <a:spcPct val="20000"/>
        </a:spcBef>
        <a:spcAft>
          <a:spcPts val="600"/>
        </a:spcAft>
        <a:buFont typeface="Arial"/>
        <a:buChar char="–"/>
        <a:defRPr sz="2400" b="0" i="0" kern="1200">
          <a:solidFill>
            <a:srgbClr val="636363"/>
          </a:solidFill>
          <a:latin typeface="Arial"/>
          <a:ea typeface="+mn-ea"/>
          <a:cs typeface="Arial"/>
        </a:defRPr>
      </a:lvl2pPr>
      <a:lvl3pPr marL="1143000" indent="-228600" algn="l" defTabSz="457200" rtl="0" eaLnBrk="1" latinLnBrk="0" hangingPunct="1">
        <a:lnSpc>
          <a:spcPct val="100000"/>
        </a:lnSpc>
        <a:spcBef>
          <a:spcPct val="20000"/>
        </a:spcBef>
        <a:spcAft>
          <a:spcPts val="600"/>
        </a:spcAft>
        <a:buFont typeface="Arial"/>
        <a:buChar char="•"/>
        <a:defRPr sz="2400" b="0" i="0" kern="1200">
          <a:solidFill>
            <a:srgbClr val="636363"/>
          </a:solidFill>
          <a:latin typeface="Arial"/>
          <a:ea typeface="+mn-ea"/>
          <a:cs typeface="Arial"/>
        </a:defRPr>
      </a:lvl3pPr>
      <a:lvl4pPr marL="1600200" indent="-228600" algn="l" defTabSz="457200" rtl="0" eaLnBrk="1" latinLnBrk="0" hangingPunct="1">
        <a:lnSpc>
          <a:spcPct val="100000"/>
        </a:lnSpc>
        <a:spcBef>
          <a:spcPct val="20000"/>
        </a:spcBef>
        <a:spcAft>
          <a:spcPts val="600"/>
        </a:spcAft>
        <a:buFont typeface="Arial"/>
        <a:buChar char="–"/>
        <a:defRPr sz="2400" b="0" i="0" kern="1200">
          <a:solidFill>
            <a:srgbClr val="636363"/>
          </a:solidFill>
          <a:latin typeface="Arial"/>
          <a:ea typeface="+mn-ea"/>
          <a:cs typeface="Arial"/>
        </a:defRPr>
      </a:lvl4pPr>
      <a:lvl5pPr marL="2057400" indent="-228600" algn="l" defTabSz="457200" rtl="0" eaLnBrk="1" latinLnBrk="0" hangingPunct="1">
        <a:lnSpc>
          <a:spcPct val="100000"/>
        </a:lnSpc>
        <a:spcBef>
          <a:spcPct val="20000"/>
        </a:spcBef>
        <a:spcAft>
          <a:spcPts val="600"/>
        </a:spcAft>
        <a:buFont typeface="Arial"/>
        <a:buChar char="»"/>
        <a:defRPr sz="2400" b="0" i="0" kern="1200">
          <a:solidFill>
            <a:srgbClr val="63636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365125"/>
            <a:ext cx="78867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rgbClr val="757070"/>
              </a:buClr>
              <a:buFont typeface="Calibri"/>
              <a:buNone/>
              <a:defRPr sz="4000" b="0" i="0" u="none" strike="noStrike" cap="none">
                <a:solidFill>
                  <a:srgbClr val="75707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628650" y="1825625"/>
            <a:ext cx="7886700" cy="43512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628650" y="6356351"/>
            <a:ext cx="2057400" cy="365099"/>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defTabSz="914400"/>
            <a:endParaRPr kern="0"/>
          </a:p>
        </p:txBody>
      </p:sp>
      <p:sp>
        <p:nvSpPr>
          <p:cNvPr id="13" name="Shape 13"/>
          <p:cNvSpPr txBox="1">
            <a:spLocks noGrp="1"/>
          </p:cNvSpPr>
          <p:nvPr>
            <p:ph type="ftr" idx="11"/>
          </p:nvPr>
        </p:nvSpPr>
        <p:spPr>
          <a:xfrm>
            <a:off x="3028950" y="6356351"/>
            <a:ext cx="3086100" cy="365099"/>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defTabSz="914400"/>
            <a:r>
              <a:rPr lang="en-US" kern="0" smtClean="0"/>
              <a:t>© Culbertson 2017</a:t>
            </a:r>
            <a:endParaRPr kern="0"/>
          </a:p>
        </p:txBody>
      </p:sp>
      <p:sp>
        <p:nvSpPr>
          <p:cNvPr id="14" name="Shape 14"/>
          <p:cNvSpPr txBox="1">
            <a:spLocks noGrp="1"/>
          </p:cNvSpPr>
          <p:nvPr>
            <p:ph type="sldNum" idx="12"/>
          </p:nvPr>
        </p:nvSpPr>
        <p:spPr>
          <a:xfrm>
            <a:off x="6457950" y="6356351"/>
            <a:ext cx="2057400" cy="365099"/>
          </a:xfrm>
          <a:prstGeom prst="rect">
            <a:avLst/>
          </a:prstGeom>
          <a:noFill/>
          <a:ln>
            <a:noFill/>
          </a:ln>
        </p:spPr>
        <p:txBody>
          <a:bodyPr wrap="square" lIns="91425" tIns="45700" rIns="91425" bIns="45700" anchor="ctr" anchorCtr="0">
            <a:noAutofit/>
          </a:bodyPr>
          <a:lstStyle/>
          <a:p>
            <a:pPr algn="r" defTabSz="914400">
              <a:buSzPct val="25000"/>
            </a:pPr>
            <a:fld id="{00000000-1234-1234-1234-123412341234}" type="slidenum">
              <a:rPr lang="en-US" sz="1200" kern="0">
                <a:solidFill>
                  <a:srgbClr val="888888"/>
                </a:solidFill>
                <a:latin typeface="Calibri"/>
                <a:ea typeface="Calibri"/>
                <a:cs typeface="Calibri"/>
                <a:sym typeface="Calibri"/>
              </a:rPr>
              <a:pPr algn="r" defTabSz="914400">
                <a:buSzPct val="25000"/>
              </a:pPr>
              <a:t>‹#›</a:t>
            </a:fld>
            <a:endParaRPr lang="en-US" sz="1200" kern="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82414060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hyperlink" Target="https://www.congress.gov/bill/114th-congress/house-bill/6/text"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www.hl7.org/fhir/resourcelist.html"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hyperlink" Target="https://www.hl7.org/fhir/resourcelist.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fhir-open-api.smarthealthit.org/Patient/1032702" TargetMode="External"/><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hyperlink" Target="https://fhirtest.uhn.ca/baseDstu3/Patient?given=Lisa"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hyperlink" Target="http://smarthealthit.org/apps-report" TargetMode="External"/><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github.com/fhir-crucible/fhir_client" TargetMode="External"/><Relationship Id="rId3" Type="http://schemas.openxmlformats.org/officeDocument/2006/relationships/hyperlink" Target="http://docs.smarthealthit.org/clients/javascript/" TargetMode="External"/><Relationship Id="rId7" Type="http://schemas.openxmlformats.org/officeDocument/2006/relationships/hyperlink" Target="https://github.com/ewoutkramer/fhir-net-api" TargetMode="External"/><Relationship Id="rId12"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30.png"/><Relationship Id="rId11" Type="http://schemas.openxmlformats.org/officeDocument/2006/relationships/hyperlink" Target="http://docs.smarthealthit.org/Swift-SMART/" TargetMode="External"/><Relationship Id="rId5" Type="http://schemas.openxmlformats.org/officeDocument/2006/relationships/hyperlink" Target="http://docs.smarthealthit.org/clients/python/" TargetMode="External"/><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hyperlink" Target="https://healthservices.atlassian.net/wiki/display/HSPC/HSPC+Java+Client+Library" TargetMode="External"/><Relationship Id="rId14" Type="http://schemas.openxmlformats.org/officeDocument/2006/relationships/image" Target="../media/image34.png"/></Relationships>
</file>

<file path=ppt/slides/_rels/slide3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sandbox.hspconsortium.org/" TargetMode="External"/><Relationship Id="rId7" Type="http://schemas.openxmlformats.org/officeDocument/2006/relationships/hyperlink" Target="http://docs.smarthealthit.org/sandbox/" TargetMode="External"/><Relationship Id="rId12"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36.png"/><Relationship Id="rId11" Type="http://schemas.openxmlformats.org/officeDocument/2006/relationships/hyperlink" Target="http://fhir2.healthintersections.com.au/" TargetMode="External"/><Relationship Id="rId5" Type="http://schemas.openxmlformats.org/officeDocument/2006/relationships/hyperlink" Target="http://open.epic.com/" TargetMode="External"/><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hyperlink" Target="http://code.cerner.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hyperlink" Target="https://fhir.furore.com/training/cheatshee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docs.smarthealthit.org/" TargetMode="External"/><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hyperlink" Target="https://open.epic.com/AppExchange/Sandbox" TargetMode="External"/><Relationship Id="rId4" Type="http://schemas.openxmlformats.org/officeDocument/2006/relationships/hyperlink" Target="http://fhir.cerner.com/"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apps.smarthealthit.org" TargetMode="External"/><Relationship Id="rId2" Type="http://schemas.openxmlformats.org/officeDocument/2006/relationships/hyperlink" Target="https://open.epic.com/AppExchange/Sandbox" TargetMode="External"/><Relationship Id="rId1" Type="http://schemas.openxmlformats.org/officeDocument/2006/relationships/slideLayout" Target="../slideLayouts/slideLayout10.xml"/><Relationship Id="rId4" Type="http://schemas.openxmlformats.org/officeDocument/2006/relationships/hyperlink" Target="http://docs.smarthealthit.org/"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docs.smarthealthit.org/" TargetMode="External"/><Relationship Id="rId2" Type="http://schemas.openxmlformats.org/officeDocument/2006/relationships/hyperlink" Target="http://hl7.org/fhir/directory.html" TargetMode="External"/><Relationship Id="rId1" Type="http://schemas.openxmlformats.org/officeDocument/2006/relationships/slideLayout" Target="../slideLayouts/slideLayout10.xml"/><Relationship Id="rId4" Type="http://schemas.openxmlformats.org/officeDocument/2006/relationships/hyperlink" Target="https://apporchard.epic.com/ProgramDetails"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hl7.org/events/fhir/roundtable/2017/12/" TargetMode="External"/><Relationship Id="rId2" Type="http://schemas.openxmlformats.org/officeDocument/2006/relationships/hyperlink" Target="https://www.fhirdevdays.com/" TargetMode="External"/><Relationship Id="rId1" Type="http://schemas.openxmlformats.org/officeDocument/2006/relationships/slideLayout" Target="../slideLayouts/slideLayout10.xml"/><Relationship Id="rId4" Type="http://schemas.openxmlformats.org/officeDocument/2006/relationships/hyperlink" Target="http://www.himssinnovationcenter.org/ihe-north-america-connectathon-2018"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mailto:aculbertson@himss.org" TargetMode="Externa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hyperlink" Target="http://fortune.com/2015/05/19/why-apis-will-save-your-business-from-getting-uber-ed/"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500576" y="301437"/>
            <a:ext cx="8396496" cy="1915091"/>
          </a:xfrm>
        </p:spPr>
        <p:txBody>
          <a:bodyPr>
            <a:noAutofit/>
          </a:bodyPr>
          <a:lstStyle/>
          <a:p>
            <a:r>
              <a:rPr lang="en-US" sz="2800" i="1" dirty="0"/>
              <a:t>The Future is on FHIR: </a:t>
            </a:r>
            <a:r>
              <a:rPr lang="en-US" sz="2800" i="1" dirty="0" smtClean="0"/>
              <a:t/>
            </a:r>
            <a:br>
              <a:rPr lang="en-US" sz="2800" i="1" dirty="0" smtClean="0"/>
            </a:br>
            <a:r>
              <a:rPr lang="en-US" sz="2800" i="1" dirty="0" smtClean="0"/>
              <a:t>Interoperability </a:t>
            </a:r>
            <a:r>
              <a:rPr lang="en-US" sz="2800" i="1" dirty="0"/>
              <a:t>with </a:t>
            </a:r>
            <a:r>
              <a:rPr lang="en-US" sz="2800" i="1" dirty="0" smtClean="0"/>
              <a:t/>
            </a:r>
            <a:br>
              <a:rPr lang="en-US" sz="2800" i="1" dirty="0" smtClean="0"/>
            </a:br>
            <a:r>
              <a:rPr lang="en-US" sz="2800" i="1" dirty="0" smtClean="0"/>
              <a:t>HIMSS Innovator-in-Residence</a:t>
            </a:r>
            <a:br>
              <a:rPr lang="en-US" sz="2800" i="1" dirty="0" smtClean="0"/>
            </a:br>
            <a:endParaRPr lang="en-US" sz="2700" dirty="0">
              <a:solidFill>
                <a:srgbClr val="B5B5B5"/>
              </a:solidFill>
            </a:endParaRPr>
          </a:p>
        </p:txBody>
      </p:sp>
      <p:sp>
        <p:nvSpPr>
          <p:cNvPr id="4" name="Subtitle 4"/>
          <p:cNvSpPr>
            <a:spLocks noGrp="1"/>
          </p:cNvSpPr>
          <p:nvPr>
            <p:ph type="subTitle" idx="1"/>
          </p:nvPr>
        </p:nvSpPr>
        <p:spPr>
          <a:xfrm>
            <a:off x="4711849" y="3021494"/>
            <a:ext cx="4591711" cy="2409825"/>
          </a:xfrm>
          <a:ln>
            <a:noFill/>
          </a:ln>
        </p:spPr>
        <p:txBody>
          <a:bodyPr>
            <a:normAutofit/>
          </a:bodyPr>
          <a:lstStyle/>
          <a:p>
            <a:pPr algn="ctr"/>
            <a:r>
              <a:rPr lang="en-US" i="1" dirty="0" smtClean="0">
                <a:solidFill>
                  <a:schemeClr val="bg1">
                    <a:lumMod val="50000"/>
                  </a:schemeClr>
                </a:solidFill>
              </a:rPr>
              <a:t>Adam W. Culbertson, M.S., M.S.</a:t>
            </a:r>
            <a:br>
              <a:rPr lang="en-US" i="1" dirty="0" smtClean="0">
                <a:solidFill>
                  <a:schemeClr val="bg1">
                    <a:lumMod val="50000"/>
                  </a:schemeClr>
                </a:solidFill>
              </a:rPr>
            </a:br>
            <a:r>
              <a:rPr lang="en-US" i="1" dirty="0" smtClean="0">
                <a:solidFill>
                  <a:schemeClr val="bg1">
                    <a:lumMod val="50000"/>
                  </a:schemeClr>
                </a:solidFill>
              </a:rPr>
              <a:t>HIMSS Innovator-In-Residence</a:t>
            </a:r>
            <a:br>
              <a:rPr lang="en-US" i="1" dirty="0" smtClean="0">
                <a:solidFill>
                  <a:schemeClr val="bg1">
                    <a:lumMod val="50000"/>
                  </a:schemeClr>
                </a:solidFill>
              </a:rPr>
            </a:br>
            <a:r>
              <a:rPr lang="en-US" i="1" dirty="0" err="1" smtClean="0">
                <a:solidFill>
                  <a:schemeClr val="bg1">
                    <a:lumMod val="50000"/>
                  </a:schemeClr>
                </a:solidFill>
              </a:rPr>
              <a:t>HealthTechNet</a:t>
            </a:r>
            <a:r>
              <a:rPr lang="en-US" i="1" dirty="0" smtClean="0">
                <a:solidFill>
                  <a:schemeClr val="bg1">
                    <a:lumMod val="50000"/>
                  </a:schemeClr>
                </a:solidFill>
              </a:rPr>
              <a:t> Dec. 15</a:t>
            </a:r>
            <a:r>
              <a:rPr lang="en-US" i="1" baseline="30000" dirty="0" smtClean="0">
                <a:solidFill>
                  <a:schemeClr val="bg1">
                    <a:lumMod val="50000"/>
                  </a:schemeClr>
                </a:solidFill>
              </a:rPr>
              <a:t>th</a:t>
            </a:r>
            <a:r>
              <a:rPr lang="en-US" i="1" dirty="0" smtClean="0">
                <a:solidFill>
                  <a:schemeClr val="bg1">
                    <a:lumMod val="50000"/>
                  </a:schemeClr>
                </a:solidFill>
              </a:rPr>
              <a:t> 2017</a:t>
            </a:r>
            <a:br>
              <a:rPr lang="en-US" i="1" dirty="0" smtClean="0">
                <a:solidFill>
                  <a:schemeClr val="bg1">
                    <a:lumMod val="50000"/>
                  </a:schemeClr>
                </a:solidFill>
              </a:rPr>
            </a:br>
            <a:r>
              <a:rPr lang="en-US" sz="2000" b="1" i="1" dirty="0" smtClean="0">
                <a:solidFill>
                  <a:schemeClr val="bg1">
                    <a:lumMod val="50000"/>
                  </a:schemeClr>
                </a:solidFill>
              </a:rPr>
              <a:t>Washington, DC</a:t>
            </a:r>
            <a:endParaRPr lang="en-US" sz="2000" b="1" i="1" dirty="0">
              <a:solidFill>
                <a:schemeClr val="bg1">
                  <a:lumMod val="50000"/>
                </a:schemeClr>
              </a:solidFill>
            </a:endParaRPr>
          </a:p>
        </p:txBody>
      </p:sp>
      <p:sp>
        <p:nvSpPr>
          <p:cNvPr id="3" name="TextBox 2"/>
          <p:cNvSpPr txBox="1"/>
          <p:nvPr/>
        </p:nvSpPr>
        <p:spPr>
          <a:xfrm>
            <a:off x="5416343" y="5431319"/>
            <a:ext cx="3480729" cy="307777"/>
          </a:xfrm>
          <a:prstGeom prst="rect">
            <a:avLst/>
          </a:prstGeom>
          <a:noFill/>
        </p:spPr>
        <p:txBody>
          <a:bodyPr wrap="square" rtlCol="0">
            <a:spAutoFit/>
          </a:bodyPr>
          <a:lstStyle/>
          <a:p>
            <a:r>
              <a:rPr lang="en-US" sz="1400" dirty="0" smtClean="0">
                <a:solidFill>
                  <a:schemeClr val="tx1">
                    <a:lumMod val="50000"/>
                    <a:lumOff val="50000"/>
                  </a:schemeClr>
                </a:solidFill>
              </a:rPr>
              <a:t>Contact: Aculbertson@himss.org</a:t>
            </a:r>
            <a:endParaRPr lang="en-US" sz="1400" dirty="0">
              <a:solidFill>
                <a:schemeClr val="tx1">
                  <a:lumMod val="50000"/>
                  <a:lumOff val="50000"/>
                </a:schemeClr>
              </a:solidFill>
            </a:endParaRPr>
          </a:p>
        </p:txBody>
      </p:sp>
      <p:pic>
        <p:nvPicPr>
          <p:cNvPr id="5" name="Shape 248"/>
          <p:cNvPicPr preferRelativeResize="0"/>
          <p:nvPr/>
        </p:nvPicPr>
        <p:blipFill rotWithShape="1">
          <a:blip r:embed="rId3">
            <a:alphaModFix/>
          </a:blip>
          <a:srcRect/>
          <a:stretch/>
        </p:blipFill>
        <p:spPr>
          <a:xfrm>
            <a:off x="6992630" y="459000"/>
            <a:ext cx="1628099" cy="1002000"/>
          </a:xfrm>
          <a:prstGeom prst="rect">
            <a:avLst/>
          </a:prstGeom>
          <a:noFill/>
          <a:ln>
            <a:noFill/>
          </a:ln>
        </p:spPr>
      </p:pic>
    </p:spTree>
    <p:extLst>
      <p:ext uri="{BB962C8B-B14F-4D97-AF65-F5344CB8AC3E}">
        <p14:creationId xmlns:p14="http://schemas.microsoft.com/office/powerpoint/2010/main" val="7733563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idx="11"/>
          </p:nvPr>
        </p:nvSpPr>
        <p:spPr/>
        <p:txBody>
          <a:bodyPr/>
          <a:lstStyle/>
          <a:p>
            <a:r>
              <a:rPr lang="en-US" smtClean="0"/>
              <a:t>© Culbertson 2017</a:t>
            </a:r>
            <a:endParaRPr lang="en-US"/>
          </a:p>
        </p:txBody>
      </p:sp>
      <p:pic>
        <p:nvPicPr>
          <p:cNvPr id="3" name="Picture 2"/>
          <p:cNvPicPr>
            <a:picLocks noChangeAspect="1"/>
          </p:cNvPicPr>
          <p:nvPr/>
        </p:nvPicPr>
        <p:blipFill rotWithShape="1">
          <a:blip r:embed="rId2"/>
          <a:srcRect l="13900" t="15454" r="37940" b="5821"/>
          <a:stretch/>
        </p:blipFill>
        <p:spPr>
          <a:xfrm>
            <a:off x="1853340" y="645459"/>
            <a:ext cx="5437319" cy="4999682"/>
          </a:xfrm>
          <a:prstGeom prst="rect">
            <a:avLst/>
          </a:prstGeom>
        </p:spPr>
      </p:pic>
      <p:sp>
        <p:nvSpPr>
          <p:cNvPr id="5" name="TextBox 4"/>
          <p:cNvSpPr txBox="1"/>
          <p:nvPr/>
        </p:nvSpPr>
        <p:spPr>
          <a:xfrm>
            <a:off x="2000923" y="5906094"/>
            <a:ext cx="6981713" cy="215444"/>
          </a:xfrm>
          <a:prstGeom prst="rect">
            <a:avLst/>
          </a:prstGeom>
          <a:noFill/>
        </p:spPr>
        <p:txBody>
          <a:bodyPr wrap="square" rtlCol="0">
            <a:spAutoFit/>
          </a:bodyPr>
          <a:lstStyle/>
          <a:p>
            <a:r>
              <a:rPr lang="en-US" sz="800" dirty="0" smtClean="0"/>
              <a:t>Source https</a:t>
            </a:r>
            <a:r>
              <a:rPr lang="en-US" sz="800" dirty="0"/>
              <a:t>://ehrintelligence.com/news/healthcare-apis-enabled-1-billion-exchanges-at-allscripts-in-2017</a:t>
            </a:r>
          </a:p>
        </p:txBody>
      </p:sp>
    </p:spTree>
    <p:extLst>
      <p:ext uri="{BB962C8B-B14F-4D97-AF65-F5344CB8AC3E}">
        <p14:creationId xmlns:p14="http://schemas.microsoft.com/office/powerpoint/2010/main" val="1294899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Now</a:t>
            </a:r>
            <a:endParaRPr lang="en-US" dirty="0"/>
          </a:p>
        </p:txBody>
      </p:sp>
      <p:sp>
        <p:nvSpPr>
          <p:cNvPr id="3" name="Content Placeholder 2"/>
          <p:cNvSpPr>
            <a:spLocks noGrp="1"/>
          </p:cNvSpPr>
          <p:nvPr>
            <p:ph idx="1"/>
          </p:nvPr>
        </p:nvSpPr>
        <p:spPr>
          <a:xfrm>
            <a:off x="575641" y="1447938"/>
            <a:ext cx="7886700" cy="4351200"/>
          </a:xfrm>
        </p:spPr>
        <p:txBody>
          <a:bodyPr/>
          <a:lstStyle/>
          <a:p>
            <a:r>
              <a:rPr lang="en-US" dirty="0"/>
              <a:t>Mobile </a:t>
            </a:r>
            <a:r>
              <a:rPr lang="en-US" dirty="0" smtClean="0"/>
              <a:t>Applications</a:t>
            </a:r>
          </a:p>
          <a:p>
            <a:r>
              <a:rPr lang="en-US" dirty="0" smtClean="0"/>
              <a:t>Movement towards cloud based solutions</a:t>
            </a:r>
            <a:endParaRPr lang="en-US" dirty="0"/>
          </a:p>
          <a:p>
            <a:r>
              <a:rPr lang="en-US" dirty="0"/>
              <a:t>Changes in Value Based Payment</a:t>
            </a:r>
          </a:p>
          <a:p>
            <a:r>
              <a:rPr lang="en-US" dirty="0"/>
              <a:t>Regulatory Reforms</a:t>
            </a:r>
          </a:p>
          <a:p>
            <a:pPr lvl="1"/>
            <a:r>
              <a:rPr lang="en-US" dirty="0" smtClean="0"/>
              <a:t>Meaning </a:t>
            </a:r>
            <a:r>
              <a:rPr lang="en-US" dirty="0"/>
              <a:t>Use </a:t>
            </a:r>
            <a:r>
              <a:rPr lang="en-US" dirty="0" smtClean="0"/>
              <a:t>Requirements</a:t>
            </a:r>
          </a:p>
          <a:p>
            <a:pPr lvl="1"/>
            <a:r>
              <a:rPr lang="en-US" dirty="0"/>
              <a:t>21</a:t>
            </a:r>
            <a:r>
              <a:rPr lang="en-US" baseline="30000" dirty="0"/>
              <a:t>st</a:t>
            </a:r>
            <a:r>
              <a:rPr lang="en-US" dirty="0"/>
              <a:t> Century Cures </a:t>
            </a:r>
            <a:r>
              <a:rPr lang="en-US" dirty="0" smtClean="0"/>
              <a:t>Act</a:t>
            </a:r>
          </a:p>
          <a:p>
            <a:pPr lvl="2"/>
            <a:r>
              <a:rPr lang="en-US" dirty="0" smtClean="0"/>
              <a:t>“Publish application programming interfaces and associated documentation with respect to health information…(1)</a:t>
            </a:r>
          </a:p>
          <a:p>
            <a:pPr lvl="1"/>
            <a:endParaRPr lang="en-US" dirty="0"/>
          </a:p>
          <a:p>
            <a:endParaRPr lang="en-US" dirty="0"/>
          </a:p>
        </p:txBody>
      </p:sp>
      <p:sp>
        <p:nvSpPr>
          <p:cNvPr id="4" name="TextBox 3"/>
          <p:cNvSpPr txBox="1"/>
          <p:nvPr/>
        </p:nvSpPr>
        <p:spPr>
          <a:xfrm>
            <a:off x="1702904" y="6111397"/>
            <a:ext cx="5632174" cy="215444"/>
          </a:xfrm>
          <a:prstGeom prst="rect">
            <a:avLst/>
          </a:prstGeom>
          <a:noFill/>
        </p:spPr>
        <p:txBody>
          <a:bodyPr wrap="square" rtlCol="0">
            <a:spAutoFit/>
          </a:bodyPr>
          <a:lstStyle/>
          <a:p>
            <a:r>
              <a:rPr lang="en-US" sz="800" dirty="0" smtClean="0">
                <a:hlinkClick r:id="rId3"/>
              </a:rPr>
              <a:t>1) https</a:t>
            </a:r>
            <a:r>
              <a:rPr lang="en-US" sz="800" dirty="0">
                <a:hlinkClick r:id="rId3"/>
              </a:rPr>
              <a:t>://</a:t>
            </a:r>
            <a:r>
              <a:rPr lang="en-US" sz="800" dirty="0" smtClean="0">
                <a:hlinkClick r:id="rId3"/>
              </a:rPr>
              <a:t>www.congress.gov/bill/114th-congress/house-bill/6/text</a:t>
            </a:r>
            <a:r>
              <a:rPr lang="en-US" sz="800" dirty="0" smtClean="0"/>
              <a:t>  accessed 2-17-17</a:t>
            </a:r>
            <a:endParaRPr lang="en-US" sz="800" dirty="0"/>
          </a:p>
        </p:txBody>
      </p:sp>
      <p:sp>
        <p:nvSpPr>
          <p:cNvPr id="6" name="Footer Placeholder 5"/>
          <p:cNvSpPr>
            <a:spLocks noGrp="1"/>
          </p:cNvSpPr>
          <p:nvPr>
            <p:ph type="ftr" idx="11"/>
          </p:nvPr>
        </p:nvSpPr>
        <p:spPr>
          <a:xfrm>
            <a:off x="6919291" y="6538900"/>
            <a:ext cx="3086100" cy="365099"/>
          </a:xfrm>
        </p:spPr>
        <p:txBody>
          <a:bodyPr/>
          <a:lstStyle/>
          <a:p>
            <a:r>
              <a:rPr lang="en-US" smtClean="0"/>
              <a:t>© Culbertson 2017</a:t>
            </a:r>
            <a:endParaRPr lang="en-US"/>
          </a:p>
        </p:txBody>
      </p:sp>
    </p:spTree>
    <p:extLst>
      <p:ext uri="{BB962C8B-B14F-4D97-AF65-F5344CB8AC3E}">
        <p14:creationId xmlns:p14="http://schemas.microsoft.com/office/powerpoint/2010/main" val="232476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t>“EHRs are becoming commodity platform.  The winner will be the EHR vendor that provides the best platform for innovation-the most open and most extensible platform.”</a:t>
            </a:r>
          </a:p>
          <a:p>
            <a:pPr lvl="3"/>
            <a:r>
              <a:rPr lang="en-US" dirty="0" smtClean="0"/>
              <a:t>CEO of a major IDN </a:t>
            </a:r>
          </a:p>
          <a:p>
            <a:pPr marL="177800" indent="0">
              <a:buNone/>
            </a:pPr>
            <a:endParaRPr lang="en-US" dirty="0" smtClean="0"/>
          </a:p>
          <a:p>
            <a:pPr lvl="3"/>
            <a:endParaRPr lang="en-US" dirty="0"/>
          </a:p>
          <a:p>
            <a:pPr marL="1485900" lvl="3" indent="0">
              <a:buNone/>
            </a:pPr>
            <a:endParaRPr lang="en-US" dirty="0" smtClean="0"/>
          </a:p>
          <a:p>
            <a:pPr marL="1485900" lvl="3" indent="0">
              <a:buNone/>
            </a:pPr>
            <a:endParaRPr lang="en-US" dirty="0"/>
          </a:p>
          <a:p>
            <a:pPr marL="1485900" lvl="3" indent="0">
              <a:buNone/>
            </a:pPr>
            <a:endParaRPr lang="en-US" dirty="0" smtClean="0"/>
          </a:p>
        </p:txBody>
      </p:sp>
      <p:sp>
        <p:nvSpPr>
          <p:cNvPr id="5" name="TextBox 4"/>
          <p:cNvSpPr txBox="1"/>
          <p:nvPr/>
        </p:nvSpPr>
        <p:spPr>
          <a:xfrm>
            <a:off x="628650" y="6057755"/>
            <a:ext cx="7886700" cy="276999"/>
          </a:xfrm>
          <a:prstGeom prst="rect">
            <a:avLst/>
          </a:prstGeom>
          <a:noFill/>
        </p:spPr>
        <p:txBody>
          <a:bodyPr wrap="square" rtlCol="0">
            <a:spAutoFit/>
          </a:bodyPr>
          <a:lstStyle/>
          <a:p>
            <a:r>
              <a:rPr lang="en-US" sz="1200" dirty="0" err="1" smtClean="0"/>
              <a:t>McCallie</a:t>
            </a:r>
            <a:r>
              <a:rPr lang="en-US" sz="1200" dirty="0" smtClean="0"/>
              <a:t>, David. “SMART on FHIR Apps for Healthcare.” Dev Con. July 1</a:t>
            </a:r>
            <a:r>
              <a:rPr lang="en-US" sz="1200" baseline="30000" dirty="0" smtClean="0"/>
              <a:t>st</a:t>
            </a:r>
            <a:r>
              <a:rPr lang="en-US" sz="1200" dirty="0" smtClean="0"/>
              <a:t> 2014</a:t>
            </a:r>
            <a:endParaRPr lang="en-US" sz="1200" dirty="0"/>
          </a:p>
        </p:txBody>
      </p:sp>
      <p:sp>
        <p:nvSpPr>
          <p:cNvPr id="4" name="Footer Placeholder 3"/>
          <p:cNvSpPr>
            <a:spLocks noGrp="1"/>
          </p:cNvSpPr>
          <p:nvPr>
            <p:ph type="ftr" idx="11"/>
          </p:nvPr>
        </p:nvSpPr>
        <p:spPr>
          <a:xfrm>
            <a:off x="6883977" y="6538900"/>
            <a:ext cx="3086100" cy="365099"/>
          </a:xfrm>
        </p:spPr>
        <p:txBody>
          <a:bodyPr/>
          <a:lstStyle/>
          <a:p>
            <a:r>
              <a:rPr lang="en-US" dirty="0" smtClean="0"/>
              <a:t>© Culbertson 2017</a:t>
            </a:r>
            <a:endParaRPr lang="en-US" dirty="0"/>
          </a:p>
        </p:txBody>
      </p:sp>
    </p:spTree>
    <p:extLst>
      <p:ext uri="{BB962C8B-B14F-4D97-AF65-F5344CB8AC3E}">
        <p14:creationId xmlns:p14="http://schemas.microsoft.com/office/powerpoint/2010/main" val="41516064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89348"/>
            <a:ext cx="7886700" cy="1325700"/>
          </a:xfrm>
        </p:spPr>
        <p:txBody>
          <a:bodyPr/>
          <a:lstStyle/>
          <a:p>
            <a:pPr algn="ctr"/>
            <a:r>
              <a:rPr lang="en-US" sz="3600" b="1" dirty="0" smtClean="0">
                <a:solidFill>
                  <a:schemeClr val="accent2"/>
                </a:solidFill>
                <a:latin typeface="Verdana" panose="020B0604030504040204" pitchFamily="34" charset="0"/>
                <a:ea typeface="Verdana" panose="020B0604030504040204" pitchFamily="34" charset="0"/>
                <a:cs typeface="Verdana" panose="020B0604030504040204" pitchFamily="34" charset="0"/>
              </a:rPr>
              <a:t>FHIR and SMART on FHIR</a:t>
            </a:r>
            <a:endParaRPr lang="en-US" sz="3600" b="1"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940622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body" idx="1"/>
          </p:nvPr>
        </p:nvSpPr>
        <p:spPr>
          <a:xfrm>
            <a:off x="628650" y="1427013"/>
            <a:ext cx="7886700" cy="4351200"/>
          </a:xfrm>
          <a:prstGeom prst="rect">
            <a:avLst/>
          </a:prstGeom>
          <a:noFill/>
          <a:ln>
            <a:noFill/>
          </a:ln>
        </p:spPr>
        <p:txBody>
          <a:bodyPr wrap="square"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Arial"/>
              <a:buNone/>
            </a:pPr>
            <a:r>
              <a:rPr lang="en-US" sz="2800" b="0" i="0" u="none" strike="noStrike" cap="none" dirty="0">
                <a:solidFill>
                  <a:schemeClr val="dk1"/>
                </a:solidFill>
                <a:latin typeface="Calibri"/>
                <a:ea typeface="Calibri"/>
                <a:cs typeface="Calibri"/>
                <a:sym typeface="Calibri"/>
              </a:rPr>
              <a:t>New take on healthcare data standards focused on </a:t>
            </a:r>
            <a:r>
              <a:rPr lang="en-US" dirty="0" smtClean="0"/>
              <a:t>Fast </a:t>
            </a:r>
            <a:r>
              <a:rPr lang="en-US" dirty="0"/>
              <a:t>Healthcare Interoperability </a:t>
            </a:r>
            <a:r>
              <a:rPr lang="en-US" dirty="0" smtClean="0"/>
              <a:t>Resources (pronounced Fire)</a:t>
            </a:r>
            <a:endParaRPr lang="en-US" dirty="0"/>
          </a:p>
          <a:p>
            <a:pPr lvl="1"/>
            <a:r>
              <a:rPr lang="en-US" dirty="0"/>
              <a:t>From HL7 and data exchange standard</a:t>
            </a:r>
          </a:p>
          <a:p>
            <a:pPr lvl="1"/>
            <a:r>
              <a:rPr lang="en-US" dirty="0"/>
              <a:t>Uses Resources and modeled from HTTP protocol</a:t>
            </a:r>
          </a:p>
          <a:p>
            <a:pPr lvl="2"/>
            <a:r>
              <a:rPr lang="en-US" dirty="0"/>
              <a:t>Resources include patients, problems, prescriptions</a:t>
            </a:r>
          </a:p>
          <a:p>
            <a:r>
              <a:rPr lang="en-US" dirty="0"/>
              <a:t>Community</a:t>
            </a:r>
          </a:p>
          <a:p>
            <a:pPr lvl="1"/>
            <a:r>
              <a:rPr lang="en-US" dirty="0"/>
              <a:t>“FHIR is both a standard and a community</a:t>
            </a:r>
            <a:r>
              <a:rPr lang="en-US" dirty="0" smtClean="0"/>
              <a:t>.”</a:t>
            </a:r>
          </a:p>
          <a:p>
            <a:pPr lvl="2"/>
            <a:r>
              <a:rPr lang="en-US" sz="2400" b="0" i="0" u="none" strike="noStrike" cap="none" dirty="0" smtClean="0">
                <a:solidFill>
                  <a:schemeClr val="dk1"/>
                </a:solidFill>
                <a:latin typeface="Calibri"/>
                <a:ea typeface="Calibri"/>
                <a:cs typeface="Calibri"/>
                <a:sym typeface="Calibri"/>
              </a:rPr>
              <a:t>Grahame Grieve</a:t>
            </a:r>
            <a:endParaRPr lang="en-US" sz="2400" b="0" i="0" u="none" strike="noStrike" cap="none" dirty="0">
              <a:solidFill>
                <a:schemeClr val="dk1"/>
              </a:solidFill>
              <a:latin typeface="Calibri"/>
              <a:ea typeface="Calibri"/>
              <a:cs typeface="Calibri"/>
              <a:sym typeface="Calibri"/>
            </a:endParaRPr>
          </a:p>
        </p:txBody>
      </p:sp>
      <p:sp>
        <p:nvSpPr>
          <p:cNvPr id="247" name="Shape 247"/>
          <p:cNvSpPr txBox="1">
            <a:spLocks noGrp="1"/>
          </p:cNvSpPr>
          <p:nvPr>
            <p:ph type="title"/>
          </p:nvPr>
        </p:nvSpPr>
        <p:spPr>
          <a:xfrm>
            <a:off x="628650" y="365125"/>
            <a:ext cx="7886700" cy="1325700"/>
          </a:xfrm>
          <a:prstGeom prst="rect">
            <a:avLst/>
          </a:prstGeom>
          <a:noFill/>
          <a:ln>
            <a:noFill/>
          </a:ln>
        </p:spPr>
        <p:txBody>
          <a:bodyPr wrap="square" lIns="91425" tIns="45700" rIns="91425" bIns="45700" anchor="ctr" anchorCtr="0">
            <a:noAutofit/>
          </a:bodyPr>
          <a:lstStyle/>
          <a:p>
            <a:pPr marL="0" marR="0" lvl="0" indent="0" algn="l" rtl="0">
              <a:lnSpc>
                <a:spcPct val="90000"/>
              </a:lnSpc>
              <a:spcBef>
                <a:spcPts val="0"/>
              </a:spcBef>
              <a:buClr>
                <a:schemeClr val="accent2"/>
              </a:buClr>
              <a:buSzPct val="25000"/>
              <a:buFont typeface="Calibri"/>
              <a:buNone/>
            </a:pPr>
            <a:r>
              <a:rPr lang="en-US" sz="4000" b="0" i="0" u="none" strike="noStrike" cap="none">
                <a:solidFill>
                  <a:schemeClr val="accent2"/>
                </a:solidFill>
                <a:latin typeface="Calibri"/>
                <a:ea typeface="Calibri"/>
                <a:cs typeface="Calibri"/>
                <a:sym typeface="Calibri"/>
              </a:rPr>
              <a:t>What is                ?</a:t>
            </a:r>
          </a:p>
        </p:txBody>
      </p:sp>
      <p:pic>
        <p:nvPicPr>
          <p:cNvPr id="248" name="Shape 248"/>
          <p:cNvPicPr preferRelativeResize="0"/>
          <p:nvPr/>
        </p:nvPicPr>
        <p:blipFill rotWithShape="1">
          <a:blip r:embed="rId3">
            <a:alphaModFix/>
          </a:blip>
          <a:srcRect/>
          <a:stretch/>
        </p:blipFill>
        <p:spPr>
          <a:xfrm>
            <a:off x="2346266" y="365126"/>
            <a:ext cx="1628099" cy="1002000"/>
          </a:xfrm>
          <a:prstGeom prst="rect">
            <a:avLst/>
          </a:prstGeom>
          <a:noFill/>
          <a:ln>
            <a:noFill/>
          </a:ln>
        </p:spPr>
      </p:pic>
    </p:spTree>
    <p:extLst>
      <p:ext uri="{BB962C8B-B14F-4D97-AF65-F5344CB8AC3E}">
        <p14:creationId xmlns:p14="http://schemas.microsoft.com/office/powerpoint/2010/main" val="2347604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body" idx="1"/>
          </p:nvPr>
        </p:nvSpPr>
        <p:spPr>
          <a:xfrm>
            <a:off x="628650" y="1427013"/>
            <a:ext cx="7886700" cy="4351200"/>
          </a:xfrm>
          <a:prstGeom prst="rect">
            <a:avLst/>
          </a:prstGeom>
          <a:noFill/>
          <a:ln>
            <a:noFill/>
          </a:ln>
        </p:spPr>
        <p:txBody>
          <a:bodyPr wrap="square" lIns="91425" tIns="45700" rIns="91425" bIns="45700" anchor="t" anchorCtr="0">
            <a:noAutofit/>
          </a:bodyPr>
          <a:lstStyle/>
          <a:p>
            <a:pPr indent="-228600">
              <a:lnSpc>
                <a:spcPct val="80000"/>
              </a:lnSpc>
            </a:pPr>
            <a:r>
              <a:rPr lang="en-US" sz="3200" dirty="0"/>
              <a:t>Designed by Developers for Developers</a:t>
            </a:r>
          </a:p>
          <a:p>
            <a:pPr marL="228600" marR="0" lvl="0" indent="-228600" algn="l" rtl="0">
              <a:lnSpc>
                <a:spcPct val="80000"/>
              </a:lnSpc>
              <a:spcBef>
                <a:spcPts val="1000"/>
              </a:spcBef>
              <a:spcAft>
                <a:spcPts val="0"/>
              </a:spcAft>
              <a:buClr>
                <a:schemeClr val="dk1"/>
              </a:buClr>
              <a:buSzPct val="100000"/>
              <a:buFont typeface="Arial"/>
              <a:buChar char="•"/>
            </a:pPr>
            <a:r>
              <a:rPr lang="en-US" sz="3200" dirty="0" smtClean="0"/>
              <a:t>Draft </a:t>
            </a:r>
            <a:r>
              <a:rPr lang="en-US" sz="3200" dirty="0"/>
              <a:t>→ Working S</a:t>
            </a:r>
            <a:r>
              <a:rPr lang="en-US" sz="3200" b="0" i="0" u="none" strike="noStrike" cap="none" dirty="0">
                <a:solidFill>
                  <a:schemeClr val="dk1"/>
                </a:solidFill>
                <a:sym typeface="Calibri"/>
              </a:rPr>
              <a:t>tandard from HL7 (ready to use</a:t>
            </a:r>
            <a:r>
              <a:rPr lang="en-US" sz="3200" dirty="0"/>
              <a:t>!)</a:t>
            </a:r>
          </a:p>
          <a:p>
            <a:pPr marL="228600" marR="0" lvl="0" indent="-228600" algn="l" rtl="0">
              <a:lnSpc>
                <a:spcPct val="80000"/>
              </a:lnSpc>
              <a:spcBef>
                <a:spcPts val="1000"/>
              </a:spcBef>
              <a:spcAft>
                <a:spcPts val="0"/>
              </a:spcAft>
              <a:buClr>
                <a:schemeClr val="dk1"/>
              </a:buClr>
              <a:buSzPct val="100000"/>
              <a:buFont typeface="Arial"/>
              <a:buChar char="•"/>
            </a:pPr>
            <a:r>
              <a:rPr lang="en-US" sz="3200" b="0" i="0" u="none" strike="noStrike" cap="none" dirty="0">
                <a:solidFill>
                  <a:schemeClr val="dk1"/>
                </a:solidFill>
                <a:sym typeface="Calibri"/>
              </a:rPr>
              <a:t>Licensed under Creative Commons</a:t>
            </a:r>
            <a:r>
              <a:rPr lang="en-US" sz="3200" dirty="0"/>
              <a:t/>
            </a:r>
            <a:br>
              <a:rPr lang="en-US" sz="3200" dirty="0"/>
            </a:br>
            <a:r>
              <a:rPr lang="en-US" sz="3200" b="0" i="0" u="none" strike="noStrike" cap="none" dirty="0">
                <a:solidFill>
                  <a:schemeClr val="dk1"/>
                </a:solidFill>
                <a:sym typeface="Calibri"/>
              </a:rPr>
              <a:t>“No rights reserved</a:t>
            </a:r>
            <a:r>
              <a:rPr lang="en-US" sz="3200" b="0" i="0" u="none" strike="noStrike" cap="none" dirty="0" smtClean="0">
                <a:solidFill>
                  <a:schemeClr val="dk1"/>
                </a:solidFill>
                <a:sym typeface="Calibri"/>
              </a:rPr>
              <a:t>”</a:t>
            </a:r>
          </a:p>
          <a:p>
            <a:pPr lvl="0" indent="-228600">
              <a:lnSpc>
                <a:spcPct val="80000"/>
              </a:lnSpc>
            </a:pPr>
            <a:r>
              <a:rPr lang="en-US" sz="3200" dirty="0" smtClean="0"/>
              <a:t>Technically two main pieces </a:t>
            </a:r>
          </a:p>
          <a:p>
            <a:pPr lvl="1" indent="-228600">
              <a:lnSpc>
                <a:spcPct val="80000"/>
              </a:lnSpc>
            </a:pPr>
            <a:r>
              <a:rPr lang="en-US" sz="3200" dirty="0" smtClean="0"/>
              <a:t>Resources</a:t>
            </a:r>
          </a:p>
          <a:p>
            <a:pPr lvl="1" indent="-228600">
              <a:lnSpc>
                <a:spcPct val="80000"/>
              </a:lnSpc>
            </a:pPr>
            <a:r>
              <a:rPr lang="en-US" sz="3200" dirty="0" smtClean="0"/>
              <a:t>Methods</a:t>
            </a:r>
          </a:p>
          <a:p>
            <a:pPr marL="0" indent="0">
              <a:lnSpc>
                <a:spcPct val="80000"/>
              </a:lnSpc>
              <a:buNone/>
            </a:pPr>
            <a:endParaRPr lang="en-US" dirty="0"/>
          </a:p>
          <a:p>
            <a:pPr marL="228600" marR="0" lvl="0" indent="-228600" algn="l" rtl="0">
              <a:lnSpc>
                <a:spcPct val="80000"/>
              </a:lnSpc>
              <a:spcBef>
                <a:spcPts val="1000"/>
              </a:spcBef>
              <a:spcAft>
                <a:spcPts val="0"/>
              </a:spcAft>
              <a:buClr>
                <a:schemeClr val="dk1"/>
              </a:buClr>
              <a:buSzPct val="100000"/>
              <a:buFont typeface="Arial"/>
              <a:buChar char="•"/>
            </a:pPr>
            <a:endParaRPr lang="en-US" sz="2800" b="0" i="0" u="none" strike="noStrike" cap="none" dirty="0">
              <a:solidFill>
                <a:schemeClr val="dk1"/>
              </a:solidFill>
              <a:latin typeface="Calibri"/>
              <a:ea typeface="Calibri"/>
              <a:cs typeface="Calibri"/>
              <a:sym typeface="Calibri"/>
            </a:endParaRPr>
          </a:p>
        </p:txBody>
      </p:sp>
      <p:sp>
        <p:nvSpPr>
          <p:cNvPr id="247" name="Shape 247"/>
          <p:cNvSpPr txBox="1">
            <a:spLocks noGrp="1"/>
          </p:cNvSpPr>
          <p:nvPr>
            <p:ph type="title"/>
          </p:nvPr>
        </p:nvSpPr>
        <p:spPr>
          <a:xfrm>
            <a:off x="628650" y="480739"/>
            <a:ext cx="7886700" cy="1432144"/>
          </a:xfrm>
          <a:prstGeom prst="rect">
            <a:avLst/>
          </a:prstGeom>
          <a:noFill/>
          <a:ln>
            <a:noFill/>
          </a:ln>
        </p:spPr>
        <p:txBody>
          <a:bodyPr wrap="square" lIns="91425" tIns="45700" rIns="91425" bIns="45700" anchor="ctr" anchorCtr="0">
            <a:noAutofit/>
          </a:bodyPr>
          <a:lstStyle/>
          <a:p>
            <a:pPr marL="0" marR="0" lvl="0" indent="0" algn="l" rtl="0">
              <a:lnSpc>
                <a:spcPct val="90000"/>
              </a:lnSpc>
              <a:spcBef>
                <a:spcPts val="0"/>
              </a:spcBef>
              <a:buClr>
                <a:schemeClr val="accent2"/>
              </a:buClr>
              <a:buSzPct val="25000"/>
              <a:buFont typeface="Calibri"/>
              <a:buNone/>
            </a:pPr>
            <a:r>
              <a:rPr lang="en-US" sz="4000" b="0" i="0" u="none" strike="noStrike" cap="none" dirty="0">
                <a:solidFill>
                  <a:schemeClr val="accent2"/>
                </a:solidFill>
                <a:latin typeface="Calibri"/>
                <a:ea typeface="Calibri"/>
                <a:cs typeface="Calibri"/>
                <a:sym typeface="Calibri"/>
              </a:rPr>
              <a:t>What is                </a:t>
            </a:r>
            <a:r>
              <a:rPr lang="en-US" sz="4000" b="0" i="0" u="none" strike="noStrike" cap="none" dirty="0" smtClean="0">
                <a:solidFill>
                  <a:schemeClr val="accent2"/>
                </a:solidFill>
                <a:latin typeface="Calibri"/>
                <a:ea typeface="Calibri"/>
                <a:cs typeface="Calibri"/>
                <a:sym typeface="Calibri"/>
              </a:rPr>
              <a:t>?</a:t>
            </a:r>
            <a:endParaRPr lang="en-US" sz="4000" b="0" i="0" u="none" strike="noStrike" cap="none" dirty="0">
              <a:solidFill>
                <a:schemeClr val="accent2"/>
              </a:solidFill>
              <a:latin typeface="Calibri"/>
              <a:ea typeface="Calibri"/>
              <a:cs typeface="Calibri"/>
              <a:sym typeface="Calibri"/>
            </a:endParaRPr>
          </a:p>
        </p:txBody>
      </p:sp>
      <p:pic>
        <p:nvPicPr>
          <p:cNvPr id="248" name="Shape 248"/>
          <p:cNvPicPr preferRelativeResize="0"/>
          <p:nvPr/>
        </p:nvPicPr>
        <p:blipFill rotWithShape="1">
          <a:blip r:embed="rId3">
            <a:alphaModFix/>
          </a:blip>
          <a:srcRect/>
          <a:stretch/>
        </p:blipFill>
        <p:spPr>
          <a:xfrm>
            <a:off x="2346266" y="365126"/>
            <a:ext cx="1628099" cy="1002000"/>
          </a:xfrm>
          <a:prstGeom prst="rect">
            <a:avLst/>
          </a:prstGeom>
          <a:noFill/>
          <a:ln>
            <a:noFill/>
          </a:ln>
        </p:spPr>
      </p:pic>
    </p:spTree>
    <p:extLst>
      <p:ext uri="{BB962C8B-B14F-4D97-AF65-F5344CB8AC3E}">
        <p14:creationId xmlns:p14="http://schemas.microsoft.com/office/powerpoint/2010/main" val="33041537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607308" y="18284"/>
            <a:ext cx="7886700" cy="1325700"/>
          </a:xfrm>
          <a:prstGeom prst="rect">
            <a:avLst/>
          </a:prstGeom>
          <a:noFill/>
          <a:ln>
            <a:noFill/>
          </a:ln>
        </p:spPr>
        <p:txBody>
          <a:bodyPr wrap="square" lIns="91425" tIns="45700" rIns="91425" bIns="45700" anchor="ctr" anchorCtr="0">
            <a:noAutofit/>
          </a:bodyPr>
          <a:lstStyle/>
          <a:p>
            <a:pPr marL="0" marR="0" lvl="0" indent="0" algn="l" rtl="0">
              <a:lnSpc>
                <a:spcPct val="90000"/>
              </a:lnSpc>
              <a:spcBef>
                <a:spcPts val="0"/>
              </a:spcBef>
              <a:buClr>
                <a:schemeClr val="accent2"/>
              </a:buClr>
              <a:buSzPct val="25000"/>
              <a:buFont typeface="Calibri"/>
              <a:buNone/>
            </a:pPr>
            <a:r>
              <a:rPr lang="en-US" sz="4000" b="0" i="0" u="none" strike="noStrike" cap="none" dirty="0">
                <a:solidFill>
                  <a:schemeClr val="accent2"/>
                </a:solidFill>
                <a:latin typeface="Calibri"/>
                <a:ea typeface="Calibri"/>
                <a:cs typeface="Calibri"/>
                <a:sym typeface="Calibri"/>
              </a:rPr>
              <a:t>FHIR Resources</a:t>
            </a:r>
          </a:p>
        </p:txBody>
      </p:sp>
      <p:sp>
        <p:nvSpPr>
          <p:cNvPr id="272" name="Shape 272"/>
          <p:cNvSpPr txBox="1">
            <a:spLocks noGrp="1"/>
          </p:cNvSpPr>
          <p:nvPr>
            <p:ph type="body" idx="1"/>
          </p:nvPr>
        </p:nvSpPr>
        <p:spPr>
          <a:xfrm>
            <a:off x="628650" y="1309689"/>
            <a:ext cx="7886700" cy="4486200"/>
          </a:xfrm>
          <a:prstGeom prst="rect">
            <a:avLst/>
          </a:prstGeom>
          <a:noFill/>
          <a:ln>
            <a:noFill/>
          </a:ln>
        </p:spPr>
        <p:txBody>
          <a:bodyPr wrap="square"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Arial"/>
              <a:buNone/>
            </a:pPr>
            <a:r>
              <a:rPr lang="en-US" sz="2000" b="0" i="0" u="none" strike="noStrike" cap="none" dirty="0">
                <a:solidFill>
                  <a:schemeClr val="dk1"/>
                </a:solidFill>
                <a:sym typeface="Calibri"/>
              </a:rPr>
              <a:t>Data models representing discrete clinical and administrative units (patient, practitioner, allergy, medication order, etc</a:t>
            </a:r>
            <a:r>
              <a:rPr lang="en-US" sz="2000" b="0" i="0" u="none" strike="noStrike" cap="none" dirty="0" smtClean="0">
                <a:solidFill>
                  <a:schemeClr val="dk1"/>
                </a:solidFill>
                <a:sym typeface="Calibri"/>
              </a:rPr>
              <a:t>.) around 100 current resources at various stages of development</a:t>
            </a:r>
            <a:endParaRPr sz="2000" b="0" i="0" u="none" strike="noStrike" cap="none" dirty="0">
              <a:solidFill>
                <a:schemeClr val="dk1"/>
              </a:solidFill>
              <a:sym typeface="Calibri"/>
            </a:endParaRPr>
          </a:p>
          <a:p>
            <a:r>
              <a:rPr lang="en-US" sz="2000" dirty="0" smtClean="0"/>
              <a:t>Clinical </a:t>
            </a:r>
            <a:r>
              <a:rPr lang="en-US" sz="2000" dirty="0"/>
              <a:t>Resources</a:t>
            </a:r>
          </a:p>
          <a:p>
            <a:r>
              <a:rPr lang="en-US" sz="2000" dirty="0"/>
              <a:t>Administrative Resources</a:t>
            </a:r>
          </a:p>
          <a:p>
            <a:r>
              <a:rPr lang="en-US" sz="2000" dirty="0"/>
              <a:t>Infrastructure Resources</a:t>
            </a:r>
          </a:p>
          <a:p>
            <a:pPr lvl="1"/>
            <a:r>
              <a:rPr lang="en-US" sz="2000" dirty="0"/>
              <a:t>JSON or </a:t>
            </a:r>
            <a:r>
              <a:rPr lang="en-US" sz="2000" dirty="0" smtClean="0"/>
              <a:t>XML</a:t>
            </a:r>
            <a:endParaRPr lang="en-US" sz="2000" b="0" i="0" u="none" strike="noStrike" cap="none" dirty="0">
              <a:solidFill>
                <a:schemeClr val="dk1"/>
              </a:solidFill>
              <a:sym typeface="Calibri"/>
            </a:endParaRPr>
          </a:p>
          <a:p>
            <a:pPr marL="228600" marR="0" lvl="0" indent="-228600" algn="l" rtl="0">
              <a:lnSpc>
                <a:spcPct val="80000"/>
              </a:lnSpc>
              <a:spcBef>
                <a:spcPts val="1000"/>
              </a:spcBef>
              <a:spcAft>
                <a:spcPts val="0"/>
              </a:spcAft>
              <a:buClr>
                <a:schemeClr val="dk1"/>
              </a:buClr>
              <a:buSzPct val="97368"/>
              <a:buFont typeface="Arial"/>
              <a:buChar char="•"/>
            </a:pPr>
            <a:r>
              <a:rPr lang="en-US" sz="2000" b="0" i="0" u="none" strike="noStrike" cap="none" dirty="0">
                <a:solidFill>
                  <a:schemeClr val="dk1"/>
                </a:solidFill>
                <a:sym typeface="Calibri"/>
              </a:rPr>
              <a:t>Each resource includes narrative text “lowest common denominator data exchange”</a:t>
            </a:r>
          </a:p>
          <a:p>
            <a:pPr marL="228600" marR="0" lvl="0" indent="-228600" algn="l" rtl="0">
              <a:lnSpc>
                <a:spcPct val="80000"/>
              </a:lnSpc>
              <a:spcBef>
                <a:spcPts val="1000"/>
              </a:spcBef>
              <a:spcAft>
                <a:spcPts val="0"/>
              </a:spcAft>
              <a:buClr>
                <a:schemeClr val="dk1"/>
              </a:buClr>
              <a:buSzPct val="97368"/>
              <a:buFont typeface="Arial"/>
              <a:buChar char="•"/>
            </a:pPr>
            <a:r>
              <a:rPr lang="en-US" sz="2000" b="0" i="0" u="none" strike="noStrike" cap="none" dirty="0" smtClean="0">
                <a:solidFill>
                  <a:schemeClr val="dk1"/>
                </a:solidFill>
                <a:sym typeface="Calibri"/>
              </a:rPr>
              <a:t>Don’t </a:t>
            </a:r>
            <a:r>
              <a:rPr lang="en-US" sz="2000" b="0" i="0" u="none" strike="noStrike" cap="none" dirty="0">
                <a:solidFill>
                  <a:schemeClr val="dk1"/>
                </a:solidFill>
                <a:sym typeface="Calibri"/>
              </a:rPr>
              <a:t>include the kitchen </a:t>
            </a:r>
            <a:r>
              <a:rPr lang="en-US" sz="2000" b="0" i="0" u="none" strike="noStrike" cap="none" dirty="0" smtClean="0">
                <a:solidFill>
                  <a:schemeClr val="dk1"/>
                </a:solidFill>
                <a:sym typeface="Calibri"/>
              </a:rPr>
              <a:t>sink follows the 80/20 rule</a:t>
            </a:r>
            <a:endParaRPr lang="en-US" sz="2000" b="0" i="0" u="none" strike="noStrike" cap="none" dirty="0">
              <a:solidFill>
                <a:schemeClr val="dk1"/>
              </a:solidFill>
              <a:sym typeface="Calibri"/>
            </a:endParaRPr>
          </a:p>
          <a:p>
            <a:pPr marL="457200" marR="0" lvl="1" indent="0" algn="l" rtl="0">
              <a:lnSpc>
                <a:spcPct val="80000"/>
              </a:lnSpc>
              <a:spcBef>
                <a:spcPts val="500"/>
              </a:spcBef>
              <a:spcAft>
                <a:spcPts val="0"/>
              </a:spcAft>
              <a:buClr>
                <a:schemeClr val="dk1"/>
              </a:buClr>
              <a:buSzPct val="25000"/>
              <a:buFont typeface="Arial"/>
              <a:buNone/>
            </a:pPr>
            <a:r>
              <a:rPr lang="en-US" sz="2000" b="0" i="0" u="none" strike="noStrike" cap="none" dirty="0" smtClean="0">
                <a:solidFill>
                  <a:schemeClr val="dk1"/>
                </a:solidFill>
                <a:sym typeface="Calibri"/>
              </a:rPr>
              <a:t>“We </a:t>
            </a:r>
            <a:r>
              <a:rPr lang="en-US" sz="2000" b="0" i="0" u="none" strike="noStrike" cap="none" dirty="0">
                <a:solidFill>
                  <a:schemeClr val="dk1"/>
                </a:solidFill>
                <a:sym typeface="Calibri"/>
              </a:rPr>
              <a:t>only include data elements if we are confident that most normal implementations using that resource will make use of the element” </a:t>
            </a:r>
          </a:p>
          <a:p>
            <a:pPr marL="457200" marR="0" lvl="1" indent="0" algn="l" rtl="0">
              <a:lnSpc>
                <a:spcPct val="80000"/>
              </a:lnSpc>
              <a:spcBef>
                <a:spcPts val="500"/>
              </a:spcBef>
              <a:spcAft>
                <a:spcPts val="0"/>
              </a:spcAft>
              <a:buClr>
                <a:schemeClr val="dk1"/>
              </a:buClr>
              <a:buSzPct val="25000"/>
              <a:buFont typeface="Arial"/>
              <a:buNone/>
            </a:pPr>
            <a:r>
              <a:rPr lang="en-US" sz="2000" b="0" i="0" u="none" strike="noStrike" cap="none" dirty="0">
                <a:solidFill>
                  <a:schemeClr val="dk1"/>
                </a:solidFill>
                <a:sym typeface="Calibri"/>
              </a:rPr>
              <a:t>– Grahame </a:t>
            </a:r>
            <a:r>
              <a:rPr lang="en-US" sz="2000" b="0" i="0" u="none" strike="noStrike" cap="none" dirty="0" smtClean="0">
                <a:solidFill>
                  <a:schemeClr val="dk1"/>
                </a:solidFill>
                <a:sym typeface="Calibri"/>
              </a:rPr>
              <a:t>Grieve</a:t>
            </a:r>
            <a:endParaRPr sz="2000" b="0" i="0" u="none" strike="noStrike" cap="none" dirty="0">
              <a:solidFill>
                <a:schemeClr val="dk1"/>
              </a:solidFill>
              <a:sym typeface="Calibri"/>
            </a:endParaRPr>
          </a:p>
          <a:p>
            <a:pPr marL="228600" marR="0" lvl="0" indent="-228600" algn="l" rtl="0">
              <a:lnSpc>
                <a:spcPct val="80000"/>
              </a:lnSpc>
              <a:spcBef>
                <a:spcPts val="1000"/>
              </a:spcBef>
              <a:buClr>
                <a:schemeClr val="dk1"/>
              </a:buClr>
              <a:buSzPct val="97368"/>
              <a:buFont typeface="Arial"/>
              <a:buNone/>
            </a:pPr>
            <a:endParaRPr sz="1850" b="0" i="0" u="none" strike="noStrike" cap="none" dirty="0">
              <a:solidFill>
                <a:schemeClr val="dk1"/>
              </a:solidFill>
              <a:latin typeface="Calibri"/>
              <a:ea typeface="Calibri"/>
              <a:cs typeface="Calibri"/>
              <a:sym typeface="Calibri"/>
            </a:endParaRPr>
          </a:p>
        </p:txBody>
      </p:sp>
      <p:sp>
        <p:nvSpPr>
          <p:cNvPr id="273" name="Shape 273"/>
          <p:cNvSpPr txBox="1"/>
          <p:nvPr/>
        </p:nvSpPr>
        <p:spPr>
          <a:xfrm>
            <a:off x="754308" y="6057769"/>
            <a:ext cx="7592700" cy="307800"/>
          </a:xfrm>
          <a:prstGeom prst="rect">
            <a:avLst/>
          </a:prstGeom>
          <a:noFill/>
          <a:ln>
            <a:noFill/>
          </a:ln>
        </p:spPr>
        <p:txBody>
          <a:bodyPr wrap="square" lIns="91425" tIns="45700" rIns="91425" bIns="45700" anchor="t" anchorCtr="0">
            <a:noAutofit/>
          </a:bodyPr>
          <a:lstStyle/>
          <a:p>
            <a:pPr defTabSz="914400">
              <a:buSzPct val="25000"/>
            </a:pPr>
            <a:r>
              <a:rPr lang="en-US" sz="1400" u="sng" kern="0" dirty="0" smtClean="0">
                <a:solidFill>
                  <a:srgbClr val="0563C1"/>
                </a:solidFill>
                <a:latin typeface="Calibri"/>
                <a:ea typeface="Calibri"/>
                <a:cs typeface="Calibri"/>
                <a:sym typeface="Calibri"/>
                <a:hlinkClick r:id="rId3"/>
              </a:rPr>
              <a:t>Source: https</a:t>
            </a:r>
            <a:r>
              <a:rPr lang="en-US" sz="1400" u="sng" kern="0" dirty="0">
                <a:solidFill>
                  <a:srgbClr val="0563C1"/>
                </a:solidFill>
                <a:latin typeface="Calibri"/>
                <a:ea typeface="Calibri"/>
                <a:cs typeface="Calibri"/>
                <a:sym typeface="Calibri"/>
                <a:hlinkClick r:id="rId3"/>
              </a:rPr>
              <a:t>://www.hl7.org/fhir/resourcelist.html</a:t>
            </a:r>
          </a:p>
        </p:txBody>
      </p:sp>
    </p:spTree>
    <p:extLst>
      <p:ext uri="{BB962C8B-B14F-4D97-AF65-F5344CB8AC3E}">
        <p14:creationId xmlns:p14="http://schemas.microsoft.com/office/powerpoint/2010/main" val="21255157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883" t="5963" r="30862" b="6782"/>
          <a:stretch/>
        </p:blipFill>
        <p:spPr bwMode="auto">
          <a:xfrm>
            <a:off x="1182536" y="248477"/>
            <a:ext cx="6797040" cy="5554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82536" y="6339869"/>
            <a:ext cx="6647733"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hlinkClick r:id="rId4"/>
              </a:rPr>
              <a:t>https://</a:t>
            </a:r>
            <a:r>
              <a:rPr lang="en-US" sz="1200" dirty="0" smtClean="0">
                <a:latin typeface="Arial" panose="020B0604020202020204" pitchFamily="34" charset="0"/>
                <a:cs typeface="Arial" panose="020B0604020202020204" pitchFamily="34" charset="0"/>
                <a:hlinkClick r:id="rId4"/>
              </a:rPr>
              <a:t>www.hl7.org/fhir/resourcelist.html</a:t>
            </a:r>
            <a:r>
              <a:rPr lang="en-US" sz="1200" dirty="0" smtClean="0">
                <a:latin typeface="Arial" panose="020B0604020202020204" pitchFamily="34" charset="0"/>
                <a:cs typeface="Arial" panose="020B0604020202020204" pitchFamily="34" charset="0"/>
              </a:rPr>
              <a:t> accessed 9/22/17</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60092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628650" y="365125"/>
            <a:ext cx="7886700" cy="1325700"/>
          </a:xfrm>
          <a:prstGeom prst="rect">
            <a:avLst/>
          </a:prstGeom>
          <a:noFill/>
          <a:ln>
            <a:noFill/>
          </a:ln>
        </p:spPr>
        <p:txBody>
          <a:bodyPr wrap="square" lIns="91425" tIns="45700" rIns="91425" bIns="45700" anchor="ctr" anchorCtr="0">
            <a:noAutofit/>
          </a:bodyPr>
          <a:lstStyle/>
          <a:p>
            <a:pPr marL="0" marR="0" lvl="0" indent="0" algn="l" rtl="0">
              <a:lnSpc>
                <a:spcPct val="90000"/>
              </a:lnSpc>
              <a:spcBef>
                <a:spcPts val="0"/>
              </a:spcBef>
              <a:buClr>
                <a:schemeClr val="accent2"/>
              </a:buClr>
              <a:buSzPct val="25000"/>
              <a:buFont typeface="Calibri"/>
              <a:buNone/>
            </a:pPr>
            <a:r>
              <a:rPr lang="en-US" sz="4000" b="0" i="0" u="none" strike="noStrike" cap="none" dirty="0">
                <a:solidFill>
                  <a:schemeClr val="accent2"/>
                </a:solidFill>
                <a:latin typeface="Calibri"/>
                <a:ea typeface="Calibri"/>
                <a:cs typeface="Calibri"/>
                <a:sym typeface="Calibri"/>
              </a:rPr>
              <a:t>Patient Resource Example</a:t>
            </a:r>
          </a:p>
        </p:txBody>
      </p:sp>
      <p:pic>
        <p:nvPicPr>
          <p:cNvPr id="281" name="Shape 281"/>
          <p:cNvPicPr preferRelativeResize="0">
            <a:picLocks noGrp="1"/>
          </p:cNvPicPr>
          <p:nvPr>
            <p:ph type="body" idx="1"/>
          </p:nvPr>
        </p:nvPicPr>
        <p:blipFill rotWithShape="1">
          <a:blip r:embed="rId3">
            <a:alphaModFix/>
          </a:blip>
          <a:srcRect/>
          <a:stretch/>
        </p:blipFill>
        <p:spPr>
          <a:xfrm>
            <a:off x="1521512" y="1690689"/>
            <a:ext cx="6101100" cy="4044300"/>
          </a:xfrm>
          <a:prstGeom prst="rect">
            <a:avLst/>
          </a:prstGeom>
          <a:solidFill>
            <a:srgbClr val="ECECEC"/>
          </a:solidFill>
          <a:ln w="88900" cap="sq" cmpd="sng">
            <a:solidFill>
              <a:srgbClr val="FFFFFF"/>
            </a:solidFill>
            <a:prstDash val="solid"/>
            <a:miter lim="8000"/>
            <a:headEnd type="none" w="med" len="med"/>
            <a:tailEnd type="none" w="med" len="med"/>
          </a:ln>
          <a:effectLst>
            <a:outerShdw blurRad="54999" dist="18000" dir="5400000" algn="tl" rotWithShape="0">
              <a:srgbClr val="000000">
                <a:alpha val="40000"/>
              </a:srgbClr>
            </a:outerShdw>
          </a:effectLst>
        </p:spPr>
      </p:pic>
      <p:sp>
        <p:nvSpPr>
          <p:cNvPr id="5" name="Footer Placeholder 1"/>
          <p:cNvSpPr>
            <a:spLocks noGrp="1"/>
          </p:cNvSpPr>
          <p:nvPr>
            <p:ph type="ftr" idx="11"/>
          </p:nvPr>
        </p:nvSpPr>
        <p:spPr>
          <a:xfrm>
            <a:off x="1485900" y="6175402"/>
            <a:ext cx="4053052" cy="365099"/>
          </a:xfrm>
        </p:spPr>
        <p:txBody>
          <a:bodyPr/>
          <a:lstStyle/>
          <a:p>
            <a:r>
              <a:rPr lang="en-US" dirty="0" smtClean="0"/>
              <a:t>Source: Mandel, Josh. “SMART An App Platform.” </a:t>
            </a:r>
            <a:endParaRPr lang="en-US" dirty="0"/>
          </a:p>
        </p:txBody>
      </p:sp>
    </p:spTree>
    <p:extLst>
      <p:ext uri="{BB962C8B-B14F-4D97-AF65-F5344CB8AC3E}">
        <p14:creationId xmlns:p14="http://schemas.microsoft.com/office/powerpoint/2010/main" val="15204353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Shape 304"/>
          <p:cNvSpPr txBox="1">
            <a:spLocks noGrp="1"/>
          </p:cNvSpPr>
          <p:nvPr>
            <p:ph type="title"/>
          </p:nvPr>
        </p:nvSpPr>
        <p:spPr>
          <a:xfrm>
            <a:off x="628650" y="365125"/>
            <a:ext cx="7886700" cy="1325700"/>
          </a:xfrm>
          <a:prstGeom prst="rect">
            <a:avLst/>
          </a:prstGeom>
          <a:noFill/>
          <a:ln>
            <a:noFill/>
          </a:ln>
        </p:spPr>
        <p:txBody>
          <a:bodyPr wrap="square" lIns="91425" tIns="45700" rIns="91425" bIns="45700" anchor="ctr" anchorCtr="0">
            <a:noAutofit/>
          </a:bodyPr>
          <a:lstStyle/>
          <a:p>
            <a:pPr marL="0" marR="0" lvl="0" indent="0" algn="l" rtl="0">
              <a:lnSpc>
                <a:spcPct val="90000"/>
              </a:lnSpc>
              <a:spcBef>
                <a:spcPts val="0"/>
              </a:spcBef>
              <a:buClr>
                <a:schemeClr val="accent2"/>
              </a:buClr>
              <a:buSzPct val="25000"/>
              <a:buFont typeface="Calibri"/>
              <a:buNone/>
            </a:pPr>
            <a:r>
              <a:rPr lang="en-US" sz="4000" b="0" i="0" u="none" strike="noStrike" cap="none" dirty="0">
                <a:solidFill>
                  <a:schemeClr val="accent2"/>
                </a:solidFill>
                <a:latin typeface="Calibri"/>
                <a:ea typeface="Calibri"/>
                <a:cs typeface="Calibri"/>
                <a:sym typeface="Calibri"/>
              </a:rPr>
              <a:t>FHIR </a:t>
            </a:r>
            <a:r>
              <a:rPr lang="en-US" sz="4000" b="0" i="0" u="none" strike="noStrike" cap="none" dirty="0" smtClean="0">
                <a:solidFill>
                  <a:schemeClr val="accent2"/>
                </a:solidFill>
                <a:latin typeface="Calibri"/>
                <a:ea typeface="Calibri"/>
                <a:cs typeface="Calibri"/>
                <a:sym typeface="Calibri"/>
              </a:rPr>
              <a:t>Request</a:t>
            </a:r>
            <a:endParaRPr lang="en-US" sz="4000" b="0" i="0" u="none" strike="noStrike" cap="none" dirty="0">
              <a:solidFill>
                <a:schemeClr val="accent2"/>
              </a:solidFill>
              <a:latin typeface="Calibri"/>
              <a:ea typeface="Calibri"/>
              <a:cs typeface="Calibri"/>
              <a:sym typeface="Calibri"/>
            </a:endParaRPr>
          </a:p>
        </p:txBody>
      </p:sp>
      <p:sp>
        <p:nvSpPr>
          <p:cNvPr id="305" name="Shape 305"/>
          <p:cNvSpPr txBox="1">
            <a:spLocks noGrp="1"/>
          </p:cNvSpPr>
          <p:nvPr>
            <p:ph type="body" idx="1"/>
          </p:nvPr>
        </p:nvSpPr>
        <p:spPr>
          <a:xfrm>
            <a:off x="628650" y="1342149"/>
            <a:ext cx="8148600" cy="4351500"/>
          </a:xfrm>
          <a:prstGeom prst="rect">
            <a:avLst/>
          </a:prstGeom>
          <a:noFill/>
          <a:ln>
            <a:noFill/>
          </a:ln>
        </p:spPr>
        <p:txBody>
          <a:bodyPr wrap="square" lIns="91425" tIns="45700" rIns="91425" bIns="45700" anchor="t" anchorCtr="0">
            <a:noAutofit/>
          </a:bodyPr>
          <a:lstStyle/>
          <a:p>
            <a:r>
              <a:rPr lang="en-US" dirty="0" smtClean="0"/>
              <a:t>GET </a:t>
            </a:r>
          </a:p>
          <a:p>
            <a:pPr lvl="1"/>
            <a:r>
              <a:rPr lang="en-US" dirty="0"/>
              <a:t>U</a:t>
            </a:r>
            <a:r>
              <a:rPr lang="en-US" dirty="0" smtClean="0"/>
              <a:t>sed to get a specific resource such as a patient</a:t>
            </a:r>
            <a:endParaRPr lang="en-US" dirty="0"/>
          </a:p>
          <a:p>
            <a:r>
              <a:rPr lang="en-US" dirty="0" smtClean="0"/>
              <a:t>POST</a:t>
            </a:r>
          </a:p>
          <a:p>
            <a:pPr lvl="1"/>
            <a:r>
              <a:rPr lang="en-US" dirty="0" smtClean="0"/>
              <a:t>Can be used to post a lab to a patient EHR</a:t>
            </a:r>
            <a:endParaRPr lang="en-US" dirty="0"/>
          </a:p>
          <a:p>
            <a:r>
              <a:rPr lang="en-US" dirty="0" smtClean="0"/>
              <a:t>DELETE</a:t>
            </a:r>
          </a:p>
          <a:p>
            <a:pPr lvl="1"/>
            <a:r>
              <a:rPr lang="en-US" dirty="0" smtClean="0"/>
              <a:t>Used to Delete a record</a:t>
            </a:r>
            <a:endParaRPr lang="en-US" dirty="0"/>
          </a:p>
          <a:p>
            <a:r>
              <a:rPr lang="en-US" dirty="0" smtClean="0"/>
              <a:t>HEAD</a:t>
            </a:r>
          </a:p>
          <a:p>
            <a:pPr lvl="1"/>
            <a:r>
              <a:rPr lang="en-US" dirty="0" smtClean="0"/>
              <a:t>Same as get except server must not return anything in the body</a:t>
            </a:r>
            <a:r>
              <a:rPr lang="en-US" dirty="0"/>
              <a:t> </a:t>
            </a:r>
            <a:r>
              <a:rPr lang="en-US" dirty="0" smtClean="0"/>
              <a:t>of message</a:t>
            </a:r>
            <a:endParaRPr lang="en-US" dirty="0"/>
          </a:p>
          <a:p>
            <a:r>
              <a:rPr lang="en-US" dirty="0" smtClean="0"/>
              <a:t>PUT</a:t>
            </a:r>
          </a:p>
          <a:p>
            <a:pPr lvl="1"/>
            <a:r>
              <a:rPr lang="en-US" dirty="0" smtClean="0"/>
              <a:t>Replace existing resource could be used to update a patients demographic data</a:t>
            </a:r>
          </a:p>
          <a:p>
            <a:endParaRPr lang="en-US" dirty="0"/>
          </a:p>
          <a:p>
            <a:pPr marL="457200" marR="0" lvl="2" indent="0" algn="l" rtl="0">
              <a:lnSpc>
                <a:spcPct val="80000"/>
              </a:lnSpc>
              <a:spcBef>
                <a:spcPts val="1000"/>
              </a:spcBef>
              <a:spcAft>
                <a:spcPts val="0"/>
              </a:spcAft>
              <a:buClr>
                <a:schemeClr val="dk1"/>
              </a:buClr>
              <a:buSzPct val="25000"/>
              <a:buFont typeface="Arial"/>
              <a:buNone/>
            </a:pPr>
            <a:endParaRPr sz="2800" b="0" i="0" u="none" strike="noStrike" cap="none" dirty="0">
              <a:solidFill>
                <a:schemeClr val="dk1"/>
              </a:solidFill>
              <a:latin typeface="Calibri"/>
              <a:ea typeface="Calibri"/>
              <a:cs typeface="Calibri"/>
              <a:sym typeface="Calibri"/>
            </a:endParaRPr>
          </a:p>
        </p:txBody>
      </p:sp>
      <p:sp>
        <p:nvSpPr>
          <p:cNvPr id="3" name="Footer Placeholder 2"/>
          <p:cNvSpPr>
            <a:spLocks noGrp="1"/>
          </p:cNvSpPr>
          <p:nvPr>
            <p:ph type="ftr" idx="11"/>
          </p:nvPr>
        </p:nvSpPr>
        <p:spPr>
          <a:xfrm>
            <a:off x="6800850" y="6531579"/>
            <a:ext cx="3086100" cy="365099"/>
          </a:xfrm>
        </p:spPr>
        <p:txBody>
          <a:bodyPr/>
          <a:lstStyle/>
          <a:p>
            <a:r>
              <a:rPr lang="en-US" dirty="0" smtClean="0"/>
              <a:t>© Culbertson 2017</a:t>
            </a:r>
            <a:endParaRPr lang="en-US" dirty="0"/>
          </a:p>
        </p:txBody>
      </p:sp>
    </p:spTree>
    <p:extLst>
      <p:ext uri="{BB962C8B-B14F-4D97-AF65-F5344CB8AC3E}">
        <p14:creationId xmlns:p14="http://schemas.microsoft.com/office/powerpoint/2010/main" val="16198473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Exemplars</a:t>
            </a:r>
          </a:p>
          <a:p>
            <a:r>
              <a:rPr lang="en-US" dirty="0" smtClean="0"/>
              <a:t>APIs in Healthcare </a:t>
            </a:r>
          </a:p>
          <a:p>
            <a:r>
              <a:rPr lang="en-US" dirty="0" smtClean="0"/>
              <a:t>FHIR and SMART</a:t>
            </a:r>
          </a:p>
          <a:p>
            <a:r>
              <a:rPr lang="en-US" dirty="0" smtClean="0"/>
              <a:t>Tools and Resources</a:t>
            </a:r>
          </a:p>
          <a:p>
            <a:endParaRPr lang="en-US" dirty="0" smtClean="0"/>
          </a:p>
        </p:txBody>
      </p:sp>
      <p:sp>
        <p:nvSpPr>
          <p:cNvPr id="3" name="Title 2"/>
          <p:cNvSpPr>
            <a:spLocks noGrp="1"/>
          </p:cNvSpPr>
          <p:nvPr>
            <p:ph type="title"/>
          </p:nvPr>
        </p:nvSpPr>
        <p:spPr/>
        <p:txBody>
          <a:bodyPr/>
          <a:lstStyle/>
          <a:p>
            <a:r>
              <a:rPr lang="en-US" dirty="0" smtClean="0"/>
              <a:t>Overview</a:t>
            </a:r>
            <a:endParaRPr lang="en-US" dirty="0"/>
          </a:p>
        </p:txBody>
      </p:sp>
    </p:spTree>
    <p:extLst>
      <p:ext uri="{BB962C8B-B14F-4D97-AF65-F5344CB8AC3E}">
        <p14:creationId xmlns:p14="http://schemas.microsoft.com/office/powerpoint/2010/main" val="26631597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Shape 304"/>
          <p:cNvSpPr txBox="1">
            <a:spLocks noGrp="1"/>
          </p:cNvSpPr>
          <p:nvPr>
            <p:ph type="title"/>
          </p:nvPr>
        </p:nvSpPr>
        <p:spPr>
          <a:xfrm>
            <a:off x="628650" y="365125"/>
            <a:ext cx="7886700" cy="1325700"/>
          </a:xfrm>
          <a:prstGeom prst="rect">
            <a:avLst/>
          </a:prstGeom>
          <a:noFill/>
          <a:ln>
            <a:noFill/>
          </a:ln>
        </p:spPr>
        <p:txBody>
          <a:bodyPr wrap="square" lIns="91425" tIns="45700" rIns="91425" bIns="45700" anchor="ctr" anchorCtr="0">
            <a:noAutofit/>
          </a:bodyPr>
          <a:lstStyle/>
          <a:p>
            <a:pPr marL="0" marR="0" lvl="0" indent="0" algn="l" rtl="0">
              <a:lnSpc>
                <a:spcPct val="90000"/>
              </a:lnSpc>
              <a:spcBef>
                <a:spcPts val="0"/>
              </a:spcBef>
              <a:buClr>
                <a:schemeClr val="accent2"/>
              </a:buClr>
              <a:buSzPct val="25000"/>
              <a:buFont typeface="Calibri"/>
              <a:buNone/>
            </a:pPr>
            <a:r>
              <a:rPr lang="en-US" sz="4000" b="0" i="0" u="none" strike="noStrike" cap="none" dirty="0">
                <a:solidFill>
                  <a:schemeClr val="accent2"/>
                </a:solidFill>
                <a:latin typeface="Calibri"/>
                <a:ea typeface="Calibri"/>
                <a:cs typeface="Calibri"/>
                <a:sym typeface="Calibri"/>
              </a:rPr>
              <a:t>FHIR </a:t>
            </a:r>
            <a:r>
              <a:rPr lang="en-US" sz="4000" b="0" i="0" u="none" strike="noStrike" cap="none" dirty="0" smtClean="0">
                <a:solidFill>
                  <a:schemeClr val="accent2"/>
                </a:solidFill>
                <a:latin typeface="Calibri"/>
                <a:ea typeface="Calibri"/>
                <a:cs typeface="Calibri"/>
                <a:sym typeface="Calibri"/>
              </a:rPr>
              <a:t>Search API</a:t>
            </a:r>
            <a:endParaRPr lang="en-US" sz="4000" b="0" i="0" u="none" strike="noStrike" cap="none" dirty="0">
              <a:solidFill>
                <a:schemeClr val="accent2"/>
              </a:solidFill>
              <a:latin typeface="Calibri"/>
              <a:ea typeface="Calibri"/>
              <a:cs typeface="Calibri"/>
              <a:sym typeface="Calibri"/>
            </a:endParaRPr>
          </a:p>
        </p:txBody>
      </p:sp>
      <p:sp>
        <p:nvSpPr>
          <p:cNvPr id="305" name="Shape 305"/>
          <p:cNvSpPr txBox="1">
            <a:spLocks noGrp="1"/>
          </p:cNvSpPr>
          <p:nvPr>
            <p:ph type="body" idx="1"/>
          </p:nvPr>
        </p:nvSpPr>
        <p:spPr>
          <a:xfrm>
            <a:off x="628650" y="1342149"/>
            <a:ext cx="8148600" cy="4351500"/>
          </a:xfrm>
          <a:prstGeom prst="rect">
            <a:avLst/>
          </a:prstGeom>
          <a:noFill/>
          <a:ln>
            <a:noFill/>
          </a:ln>
        </p:spPr>
        <p:txBody>
          <a:bodyPr wrap="square" lIns="91425" tIns="45700" rIns="91425" bIns="45700" anchor="t" anchorCtr="0">
            <a:noAutofit/>
          </a:bodyPr>
          <a:lstStyle/>
          <a:p>
            <a:pPr marL="228600" marR="0" lvl="0" indent="-228600" algn="l" rtl="0">
              <a:lnSpc>
                <a:spcPct val="80000"/>
              </a:lnSpc>
              <a:spcBef>
                <a:spcPts val="1000"/>
              </a:spcBef>
              <a:spcAft>
                <a:spcPts val="0"/>
              </a:spcAft>
              <a:buClr>
                <a:schemeClr val="dk1"/>
              </a:buClr>
              <a:buSzPct val="100000"/>
              <a:buFont typeface="Arial"/>
              <a:buChar char="•"/>
            </a:pPr>
            <a:r>
              <a:rPr lang="en-US" sz="2800" b="0" i="0" u="none" strike="noStrike" cap="none" dirty="0" smtClean="0">
                <a:solidFill>
                  <a:schemeClr val="dk1"/>
                </a:solidFill>
                <a:latin typeface="Calibri"/>
                <a:ea typeface="Calibri"/>
                <a:cs typeface="Calibri"/>
                <a:sym typeface="Calibri"/>
              </a:rPr>
              <a:t>Every </a:t>
            </a:r>
            <a:r>
              <a:rPr lang="en-US" sz="2800" b="0" i="0" u="none" strike="noStrike" cap="none" dirty="0">
                <a:solidFill>
                  <a:schemeClr val="dk1"/>
                </a:solidFill>
                <a:latin typeface="Calibri"/>
                <a:ea typeface="Calibri"/>
                <a:cs typeface="Calibri"/>
                <a:sym typeface="Calibri"/>
              </a:rPr>
              <a:t>FHIR Resource lives at a URL of the form</a:t>
            </a:r>
            <a:r>
              <a:rPr lang="en-US" sz="2800" b="0" i="0" u="none" strike="noStrike" cap="none" dirty="0" smtClean="0">
                <a:solidFill>
                  <a:schemeClr val="dk1"/>
                </a:solidFill>
                <a:latin typeface="Calibri"/>
                <a:ea typeface="Calibri"/>
                <a:cs typeface="Calibri"/>
                <a:sym typeface="Calibri"/>
              </a:rPr>
              <a:t>:</a:t>
            </a:r>
            <a:endParaRPr sz="2400" b="0" i="0" u="sng" strike="noStrike" cap="none" dirty="0">
              <a:solidFill>
                <a:schemeClr val="hlink"/>
              </a:solidFill>
              <a:latin typeface="Calibri"/>
              <a:ea typeface="Calibri"/>
              <a:cs typeface="Calibri"/>
              <a:sym typeface="Calibri"/>
              <a:hlinkClick r:id="rId3"/>
            </a:endParaRPr>
          </a:p>
          <a:p>
            <a:pPr marL="457200" marR="0" lvl="1" indent="0" algn="l" rtl="0">
              <a:lnSpc>
                <a:spcPct val="80000"/>
              </a:lnSpc>
              <a:spcBef>
                <a:spcPts val="500"/>
              </a:spcBef>
              <a:spcAft>
                <a:spcPts val="0"/>
              </a:spcAft>
              <a:buClr>
                <a:schemeClr val="dk1"/>
              </a:buClr>
              <a:buSzPct val="25000"/>
              <a:buFont typeface="Arial"/>
              <a:buNone/>
            </a:pPr>
            <a:r>
              <a:rPr lang="en-US" sz="2400" b="0" i="0" u="none" strike="noStrike" cap="none" dirty="0">
                <a:solidFill>
                  <a:schemeClr val="dk1"/>
                </a:solidFill>
                <a:latin typeface="Calibri"/>
                <a:ea typeface="Calibri"/>
                <a:cs typeface="Calibri"/>
                <a:sym typeface="Calibri"/>
              </a:rPr>
              <a:t>http://</a:t>
            </a:r>
            <a:r>
              <a:rPr lang="en-US" sz="2400" b="0" i="0" u="none" strike="noStrike" cap="none" dirty="0" smtClean="0">
                <a:solidFill>
                  <a:schemeClr val="dk1"/>
                </a:solidFill>
                <a:latin typeface="Calibri"/>
                <a:ea typeface="Calibri"/>
                <a:cs typeface="Calibri"/>
                <a:sym typeface="Calibri"/>
              </a:rPr>
              <a:t>fhir-open-api.smarthealthit.org/Patient/1032702</a:t>
            </a:r>
            <a:endParaRPr lang="en-US" sz="2800" b="0" i="0" u="none" strike="noStrike" cap="none" dirty="0" smtClean="0">
              <a:solidFill>
                <a:schemeClr val="dk1"/>
              </a:solidFill>
              <a:latin typeface="Calibri"/>
              <a:ea typeface="Calibri"/>
              <a:cs typeface="Calibri"/>
              <a:sym typeface="Calibri"/>
            </a:endParaRPr>
          </a:p>
          <a:p>
            <a:r>
              <a:rPr lang="en-US" dirty="0" smtClean="0"/>
              <a:t>ENDPOINT</a:t>
            </a:r>
            <a:endParaRPr lang="en-US" dirty="0"/>
          </a:p>
          <a:p>
            <a:pPr lvl="1"/>
            <a:r>
              <a:rPr lang="en-US" dirty="0"/>
              <a:t>URL</a:t>
            </a:r>
          </a:p>
          <a:p>
            <a:r>
              <a:rPr lang="en-US" dirty="0"/>
              <a:t>Method</a:t>
            </a:r>
          </a:p>
          <a:p>
            <a:pPr lvl="1"/>
            <a:r>
              <a:rPr lang="en-US" dirty="0" err="1"/>
              <a:t>Eg</a:t>
            </a:r>
            <a:r>
              <a:rPr lang="en-US" dirty="0"/>
              <a:t> GET</a:t>
            </a:r>
          </a:p>
          <a:p>
            <a:r>
              <a:rPr lang="en-US" dirty="0"/>
              <a:t>Method Resource [base </a:t>
            </a:r>
            <a:r>
              <a:rPr lang="en-US" dirty="0" err="1"/>
              <a:t>url</a:t>
            </a:r>
            <a:r>
              <a:rPr lang="en-US" dirty="0"/>
              <a:t>] Parameter</a:t>
            </a:r>
          </a:p>
          <a:p>
            <a:r>
              <a:rPr lang="en-US" dirty="0"/>
              <a:t>GET </a:t>
            </a:r>
            <a:r>
              <a:rPr lang="en-US" dirty="0">
                <a:hlinkClick r:id="rId4"/>
              </a:rPr>
              <a:t>https</a:t>
            </a:r>
            <a:r>
              <a:rPr lang="en-US" dirty="0" smtClean="0">
                <a:hlinkClick r:id="rId4"/>
              </a:rPr>
              <a:t>://fhirtest.uhn.ca/baseDstu3/Patient?given=Lisa</a:t>
            </a:r>
            <a:endParaRPr lang="en-US" dirty="0"/>
          </a:p>
          <a:p>
            <a:r>
              <a:rPr lang="en-US" dirty="0"/>
              <a:t>&amp;family=</a:t>
            </a:r>
            <a:r>
              <a:rPr lang="en-US" dirty="0" err="1"/>
              <a:t>Colmean</a:t>
            </a:r>
            <a:endParaRPr lang="en-US" dirty="0"/>
          </a:p>
          <a:p>
            <a:pPr marL="457200" marR="0" lvl="2" indent="0" algn="l" rtl="0">
              <a:lnSpc>
                <a:spcPct val="80000"/>
              </a:lnSpc>
              <a:spcBef>
                <a:spcPts val="1000"/>
              </a:spcBef>
              <a:spcAft>
                <a:spcPts val="0"/>
              </a:spcAft>
              <a:buClr>
                <a:schemeClr val="dk1"/>
              </a:buClr>
              <a:buSzPct val="25000"/>
              <a:buFont typeface="Arial"/>
              <a:buNone/>
            </a:pPr>
            <a:endParaRPr sz="2800" b="0" i="0" u="none" strike="noStrike" cap="none" dirty="0">
              <a:solidFill>
                <a:schemeClr val="dk1"/>
              </a:solidFill>
              <a:latin typeface="Calibri"/>
              <a:ea typeface="Calibri"/>
              <a:cs typeface="Calibri"/>
              <a:sym typeface="Calibri"/>
            </a:endParaRPr>
          </a:p>
        </p:txBody>
      </p:sp>
      <p:sp>
        <p:nvSpPr>
          <p:cNvPr id="3" name="Footer Placeholder 2"/>
          <p:cNvSpPr>
            <a:spLocks noGrp="1"/>
          </p:cNvSpPr>
          <p:nvPr>
            <p:ph type="ftr" idx="11"/>
          </p:nvPr>
        </p:nvSpPr>
        <p:spPr>
          <a:xfrm>
            <a:off x="6842413" y="6492901"/>
            <a:ext cx="3086100" cy="365099"/>
          </a:xfrm>
        </p:spPr>
        <p:txBody>
          <a:bodyPr/>
          <a:lstStyle/>
          <a:p>
            <a:r>
              <a:rPr lang="en-US" dirty="0" smtClean="0"/>
              <a:t>© Culbertson 2017</a:t>
            </a:r>
            <a:endParaRPr lang="en-US" dirty="0"/>
          </a:p>
        </p:txBody>
      </p:sp>
    </p:spTree>
    <p:extLst>
      <p:ext uri="{BB962C8B-B14F-4D97-AF65-F5344CB8AC3E}">
        <p14:creationId xmlns:p14="http://schemas.microsoft.com/office/powerpoint/2010/main" val="4205031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title"/>
          </p:nvPr>
        </p:nvSpPr>
        <p:spPr>
          <a:xfrm>
            <a:off x="628650" y="365125"/>
            <a:ext cx="7886700" cy="1325700"/>
          </a:xfrm>
          <a:prstGeom prst="rect">
            <a:avLst/>
          </a:prstGeom>
          <a:noFill/>
          <a:ln>
            <a:noFill/>
          </a:ln>
        </p:spPr>
        <p:txBody>
          <a:bodyPr wrap="square" lIns="91425" tIns="45700" rIns="91425" bIns="45700" anchor="ctr" anchorCtr="0">
            <a:noAutofit/>
          </a:bodyPr>
          <a:lstStyle/>
          <a:p>
            <a:pPr marL="0" marR="0" lvl="0" indent="0" algn="l" rtl="0">
              <a:lnSpc>
                <a:spcPct val="90000"/>
              </a:lnSpc>
              <a:spcBef>
                <a:spcPts val="0"/>
              </a:spcBef>
              <a:buClr>
                <a:schemeClr val="accent2"/>
              </a:buClr>
              <a:buSzPct val="25000"/>
              <a:buFont typeface="Calibri"/>
              <a:buNone/>
            </a:pPr>
            <a:r>
              <a:rPr lang="en-US" sz="4000" b="0" i="0" u="none" strike="noStrike" cap="none" dirty="0">
                <a:solidFill>
                  <a:schemeClr val="accent2"/>
                </a:solidFill>
                <a:latin typeface="Calibri"/>
                <a:ea typeface="Calibri"/>
                <a:cs typeface="Calibri"/>
                <a:sym typeface="Calibri"/>
              </a:rPr>
              <a:t>FHIR </a:t>
            </a:r>
            <a:r>
              <a:rPr lang="en-US" sz="4000" b="0" i="0" u="none" strike="noStrike" cap="none" dirty="0" smtClean="0">
                <a:solidFill>
                  <a:schemeClr val="accent2"/>
                </a:solidFill>
                <a:latin typeface="Calibri"/>
                <a:ea typeface="Calibri"/>
                <a:cs typeface="Calibri"/>
                <a:sym typeface="Calibri"/>
              </a:rPr>
              <a:t>Search </a:t>
            </a:r>
            <a:r>
              <a:rPr lang="en-US" sz="4000" b="0" i="0" u="none" strike="noStrike" cap="none" dirty="0">
                <a:solidFill>
                  <a:schemeClr val="accent2"/>
                </a:solidFill>
                <a:latin typeface="Calibri"/>
                <a:ea typeface="Calibri"/>
                <a:cs typeface="Calibri"/>
                <a:sym typeface="Calibri"/>
              </a:rPr>
              <a:t>API</a:t>
            </a:r>
          </a:p>
        </p:txBody>
      </p:sp>
      <p:sp>
        <p:nvSpPr>
          <p:cNvPr id="315" name="Shape 315"/>
          <p:cNvSpPr txBox="1">
            <a:spLocks noGrp="1"/>
          </p:cNvSpPr>
          <p:nvPr>
            <p:ph type="body" idx="1"/>
          </p:nvPr>
        </p:nvSpPr>
        <p:spPr>
          <a:xfrm>
            <a:off x="628650" y="1487155"/>
            <a:ext cx="7886700" cy="4689900"/>
          </a:xfrm>
          <a:prstGeom prst="rect">
            <a:avLst/>
          </a:prstGeom>
          <a:noFill/>
          <a:ln>
            <a:noFill/>
          </a:ln>
        </p:spPr>
        <p:txBody>
          <a:bodyPr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000" b="0" i="0" u="none" strike="noStrike" cap="none">
                <a:solidFill>
                  <a:schemeClr val="dk1"/>
                </a:solidFill>
                <a:latin typeface="Calibri"/>
                <a:ea typeface="Calibri"/>
                <a:cs typeface="Calibri"/>
                <a:sym typeface="Calibri"/>
              </a:rPr>
              <a:t>Each FHIR Resource defines a set of search parameters</a:t>
            </a:r>
          </a:p>
          <a:p>
            <a:pPr marL="228600" marR="0" lvl="0" indent="-228600" algn="l" rtl="0">
              <a:lnSpc>
                <a:spcPct val="90000"/>
              </a:lnSpc>
              <a:spcBef>
                <a:spcPts val="1000"/>
              </a:spcBef>
              <a:spcAft>
                <a:spcPts val="0"/>
              </a:spcAft>
              <a:buClr>
                <a:schemeClr val="dk1"/>
              </a:buClr>
              <a:buSzPct val="100000"/>
              <a:buFont typeface="Arial"/>
              <a:buNone/>
            </a:pPr>
            <a:endParaRPr sz="20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ct val="100000"/>
              <a:buFont typeface="Arial"/>
              <a:buNone/>
            </a:pPr>
            <a:endParaRPr sz="20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ct val="100000"/>
              <a:buFont typeface="Arial"/>
              <a:buNone/>
            </a:pPr>
            <a:endParaRPr sz="20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ct val="100000"/>
              <a:buFont typeface="Arial"/>
              <a:buChar char="•"/>
            </a:pPr>
            <a:r>
              <a:rPr lang="en-US" sz="2000" b="0" i="0" u="none" strike="noStrike" cap="none">
                <a:solidFill>
                  <a:schemeClr val="dk1"/>
                </a:solidFill>
                <a:latin typeface="Calibri"/>
                <a:ea typeface="Calibri"/>
                <a:cs typeface="Calibri"/>
                <a:sym typeface="Calibri"/>
              </a:rPr>
              <a:t>These parameters can be passed in the URL to limit which Resources are returned by the server</a:t>
            </a:r>
          </a:p>
          <a:p>
            <a:pPr marL="914400" marR="0" lvl="3" indent="0" algn="l" rtl="0">
              <a:lnSpc>
                <a:spcPct val="90000"/>
              </a:lnSpc>
              <a:spcBef>
                <a:spcPts val="1000"/>
              </a:spcBef>
              <a:spcAft>
                <a:spcPts val="0"/>
              </a:spcAft>
              <a:buClr>
                <a:schemeClr val="dk1"/>
              </a:buClr>
              <a:buSzPct val="25000"/>
              <a:buFont typeface="Arial"/>
              <a:buNone/>
            </a:pPr>
            <a:r>
              <a:rPr lang="en-US" sz="1800" b="0" i="0" u="none" strike="noStrike" cap="none">
                <a:solidFill>
                  <a:schemeClr val="dk1"/>
                </a:solidFill>
                <a:latin typeface="Calibri"/>
                <a:ea typeface="Calibri"/>
                <a:cs typeface="Calibri"/>
                <a:sym typeface="Calibri"/>
              </a:rPr>
              <a:t>http://fhir-open-api.smarthealthit.org/Patient?gender=male</a:t>
            </a:r>
          </a:p>
          <a:p>
            <a:pPr marL="0" marR="0" lvl="0" indent="0" algn="l" rtl="0">
              <a:lnSpc>
                <a:spcPct val="90000"/>
              </a:lnSpc>
              <a:spcBef>
                <a:spcPts val="1000"/>
              </a:spcBef>
              <a:spcAft>
                <a:spcPts val="0"/>
              </a:spcAft>
              <a:buClr>
                <a:schemeClr val="dk1"/>
              </a:buClr>
              <a:buSzPct val="25000"/>
              <a:buFont typeface="Arial"/>
              <a:buNone/>
            </a:pPr>
            <a:endParaRPr sz="20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ct val="100000"/>
              <a:buFont typeface="Arial"/>
              <a:buChar char="•"/>
            </a:pPr>
            <a:r>
              <a:rPr lang="en-US" sz="2000" b="0" i="0" u="none" strike="noStrike" cap="none">
                <a:solidFill>
                  <a:schemeClr val="dk1"/>
                </a:solidFill>
                <a:latin typeface="Calibri"/>
                <a:ea typeface="Calibri"/>
                <a:cs typeface="Calibri"/>
                <a:sym typeface="Calibri"/>
              </a:rPr>
              <a:t>Resources are returned as a FHIR Bundle – an array of results with some metadata</a:t>
            </a:r>
          </a:p>
          <a:p>
            <a:pPr marL="685800" marR="0" lvl="1" indent="-228600" algn="l" rtl="0">
              <a:lnSpc>
                <a:spcPct val="90000"/>
              </a:lnSpc>
              <a:spcBef>
                <a:spcPts val="500"/>
              </a:spcBef>
              <a:spcAft>
                <a:spcPts val="0"/>
              </a:spcAft>
              <a:buClr>
                <a:schemeClr val="dk1"/>
              </a:buClr>
              <a:buSzPct val="100000"/>
              <a:buFont typeface="Arial"/>
              <a:buChar char="•"/>
            </a:pPr>
            <a:r>
              <a:rPr lang="en-US" sz="1600" b="0" i="0" u="none" strike="noStrike" cap="none">
                <a:solidFill>
                  <a:schemeClr val="dk1"/>
                </a:solidFill>
                <a:latin typeface="Calibri"/>
                <a:ea typeface="Calibri"/>
                <a:cs typeface="Calibri"/>
                <a:sym typeface="Calibri"/>
              </a:rPr>
              <a:t>The bundle may contain a subset of results with links to additional pages of resources (e.g. 1-50 of 300)</a:t>
            </a:r>
          </a:p>
          <a:p>
            <a:pPr marL="0" marR="0" lvl="1" indent="0" algn="l" rtl="0">
              <a:lnSpc>
                <a:spcPct val="90000"/>
              </a:lnSpc>
              <a:spcBef>
                <a:spcPts val="1000"/>
              </a:spcBef>
              <a:buClr>
                <a:schemeClr val="dk1"/>
              </a:buClr>
              <a:buSzPct val="25000"/>
              <a:buFont typeface="Arial"/>
              <a:buNone/>
            </a:pPr>
            <a:endParaRPr sz="2000" b="0" i="0" u="none" strike="noStrike" cap="none">
              <a:solidFill>
                <a:schemeClr val="dk1"/>
              </a:solidFill>
              <a:latin typeface="Calibri"/>
              <a:ea typeface="Calibri"/>
              <a:cs typeface="Calibri"/>
              <a:sym typeface="Calibri"/>
            </a:endParaRPr>
          </a:p>
        </p:txBody>
      </p:sp>
      <p:pic>
        <p:nvPicPr>
          <p:cNvPr id="316" name="Shape 316"/>
          <p:cNvPicPr preferRelativeResize="0"/>
          <p:nvPr/>
        </p:nvPicPr>
        <p:blipFill rotWithShape="1">
          <a:blip r:embed="rId3">
            <a:alphaModFix/>
          </a:blip>
          <a:srcRect/>
          <a:stretch/>
        </p:blipFill>
        <p:spPr>
          <a:xfrm>
            <a:off x="2009669" y="2026161"/>
            <a:ext cx="5124600" cy="786600"/>
          </a:xfrm>
          <a:prstGeom prst="rect">
            <a:avLst/>
          </a:prstGeom>
          <a:solidFill>
            <a:srgbClr val="ECECEC"/>
          </a:solidFill>
          <a:ln w="88900" cap="sq" cmpd="sng">
            <a:solidFill>
              <a:srgbClr val="FFFFFF"/>
            </a:solidFill>
            <a:prstDash val="solid"/>
            <a:miter lim="8000"/>
            <a:headEnd type="none" w="med" len="med"/>
            <a:tailEnd type="none" w="med" len="med"/>
          </a:ln>
          <a:effectLst>
            <a:outerShdw blurRad="54999" dist="18000" dir="5400000" algn="tl" rotWithShape="0">
              <a:srgbClr val="000000">
                <a:alpha val="40000"/>
              </a:srgbClr>
            </a:outerShdw>
          </a:effectLst>
        </p:spPr>
      </p:pic>
      <p:sp>
        <p:nvSpPr>
          <p:cNvPr id="317" name="Shape 317"/>
          <p:cNvSpPr/>
          <p:nvPr/>
        </p:nvSpPr>
        <p:spPr>
          <a:xfrm>
            <a:off x="5616114" y="3700287"/>
            <a:ext cx="1913700" cy="773700"/>
          </a:xfrm>
          <a:prstGeom prst="ellipse">
            <a:avLst/>
          </a:prstGeom>
          <a:noFill/>
          <a:ln w="57150" cap="flat" cmpd="sng">
            <a:solidFill>
              <a:schemeClr val="accent2"/>
            </a:solidFill>
            <a:prstDash val="solid"/>
            <a:miter lim="8000"/>
            <a:headEnd type="none" w="med" len="med"/>
            <a:tailEnd type="none" w="med" len="med"/>
          </a:ln>
        </p:spPr>
        <p:txBody>
          <a:bodyPr wrap="square" lIns="91425" tIns="45700" rIns="91425" bIns="45700" anchor="ctr" anchorCtr="0">
            <a:noAutofit/>
          </a:bodyPr>
          <a:lstStyle/>
          <a:p>
            <a:pPr algn="ctr" defTabSz="914400"/>
            <a:endParaRPr kern="0">
              <a:solidFill>
                <a:srgbClr val="FFFFFF"/>
              </a:solidFill>
              <a:latin typeface="Calibri"/>
              <a:ea typeface="Calibri"/>
              <a:cs typeface="Calibri"/>
              <a:sym typeface="Calibri"/>
            </a:endParaRPr>
          </a:p>
        </p:txBody>
      </p:sp>
      <p:sp>
        <p:nvSpPr>
          <p:cNvPr id="7" name="Footer Placeholder 1"/>
          <p:cNvSpPr>
            <a:spLocks noGrp="1"/>
          </p:cNvSpPr>
          <p:nvPr>
            <p:ph type="ftr" idx="11"/>
          </p:nvPr>
        </p:nvSpPr>
        <p:spPr>
          <a:xfrm>
            <a:off x="761463" y="6255718"/>
            <a:ext cx="3589820" cy="365099"/>
          </a:xfrm>
        </p:spPr>
        <p:txBody>
          <a:bodyPr/>
          <a:lstStyle/>
          <a:p>
            <a:r>
              <a:rPr lang="en-US" dirty="0" smtClean="0"/>
              <a:t>Source: Mandel, Josh. “SMART An App Platform.” </a:t>
            </a:r>
            <a:endParaRPr lang="en-US" dirty="0"/>
          </a:p>
        </p:txBody>
      </p:sp>
    </p:spTree>
    <p:extLst>
      <p:ext uri="{BB962C8B-B14F-4D97-AF65-F5344CB8AC3E}">
        <p14:creationId xmlns:p14="http://schemas.microsoft.com/office/powerpoint/2010/main" val="32217219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r="994"/>
          <a:stretch/>
        </p:blipFill>
        <p:spPr bwMode="auto">
          <a:xfrm>
            <a:off x="400647" y="367748"/>
            <a:ext cx="8266275" cy="4896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6712" y="5493147"/>
            <a:ext cx="5317435" cy="523220"/>
          </a:xfrm>
          <a:prstGeom prst="rect">
            <a:avLst/>
          </a:prstGeom>
          <a:noFill/>
        </p:spPr>
        <p:txBody>
          <a:bodyPr wrap="square" rtlCol="0">
            <a:spAutoFit/>
          </a:bodyPr>
          <a:lstStyle/>
          <a:p>
            <a:r>
              <a:rPr lang="en-US" sz="1400" dirty="0" smtClean="0"/>
              <a:t>Martin, Ed.  “Building Healthcare Apps Integrating with EHR using SMART-on-FHIR.” 8/28/17</a:t>
            </a:r>
            <a:endParaRPr lang="en-US" sz="1400" dirty="0"/>
          </a:p>
        </p:txBody>
      </p:sp>
      <p:sp>
        <p:nvSpPr>
          <p:cNvPr id="4" name="Footer Placeholder 3"/>
          <p:cNvSpPr>
            <a:spLocks noGrp="1"/>
          </p:cNvSpPr>
          <p:nvPr>
            <p:ph type="ftr" idx="11"/>
          </p:nvPr>
        </p:nvSpPr>
        <p:spPr>
          <a:xfrm>
            <a:off x="5979969" y="6469234"/>
            <a:ext cx="3086100" cy="365099"/>
          </a:xfrm>
        </p:spPr>
        <p:txBody>
          <a:bodyPr/>
          <a:lstStyle/>
          <a:p>
            <a:r>
              <a:rPr lang="en-US" dirty="0" smtClean="0"/>
              <a:t>© Culbertson 2017</a:t>
            </a:r>
            <a:endParaRPr lang="en-US" dirty="0"/>
          </a:p>
        </p:txBody>
      </p:sp>
    </p:spTree>
    <p:extLst>
      <p:ext uri="{BB962C8B-B14F-4D97-AF65-F5344CB8AC3E}">
        <p14:creationId xmlns:p14="http://schemas.microsoft.com/office/powerpoint/2010/main" val="24226407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3581" t="49480" r="27802" b="7162"/>
          <a:stretch/>
        </p:blipFill>
        <p:spPr>
          <a:xfrm>
            <a:off x="503713" y="772022"/>
            <a:ext cx="8136573" cy="4081803"/>
          </a:xfrm>
          <a:prstGeom prst="rect">
            <a:avLst/>
          </a:prstGeom>
        </p:spPr>
      </p:pic>
      <p:sp>
        <p:nvSpPr>
          <p:cNvPr id="4" name="Footer Placeholder 3"/>
          <p:cNvSpPr>
            <a:spLocks noGrp="1"/>
          </p:cNvSpPr>
          <p:nvPr>
            <p:ph type="ftr" idx="11"/>
          </p:nvPr>
        </p:nvSpPr>
        <p:spPr>
          <a:xfrm>
            <a:off x="6676159" y="6492901"/>
            <a:ext cx="3086100" cy="365099"/>
          </a:xfrm>
        </p:spPr>
        <p:txBody>
          <a:bodyPr/>
          <a:lstStyle/>
          <a:p>
            <a:r>
              <a:rPr lang="en-US" dirty="0" smtClean="0"/>
              <a:t>© Culbertson 2017</a:t>
            </a:r>
            <a:endParaRPr lang="en-US" dirty="0"/>
          </a:p>
        </p:txBody>
      </p:sp>
    </p:spTree>
    <p:extLst>
      <p:ext uri="{BB962C8B-B14F-4D97-AF65-F5344CB8AC3E}">
        <p14:creationId xmlns:p14="http://schemas.microsoft.com/office/powerpoint/2010/main" val="10233026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SMART on FHIR</a:t>
            </a:r>
            <a:endParaRPr lang="en-US" dirty="0">
              <a:solidFill>
                <a:schemeClr val="accent2"/>
              </a:solidFill>
            </a:endParaRPr>
          </a:p>
        </p:txBody>
      </p:sp>
      <p:sp>
        <p:nvSpPr>
          <p:cNvPr id="3" name="Text Placeholder 2"/>
          <p:cNvSpPr>
            <a:spLocks noGrp="1"/>
          </p:cNvSpPr>
          <p:nvPr>
            <p:ph type="body" idx="1"/>
          </p:nvPr>
        </p:nvSpPr>
        <p:spPr>
          <a:xfrm>
            <a:off x="628650" y="1582174"/>
            <a:ext cx="7886700" cy="4351200"/>
          </a:xfrm>
        </p:spPr>
        <p:txBody>
          <a:bodyPr/>
          <a:lstStyle/>
          <a:p>
            <a:r>
              <a:rPr lang="en-US" dirty="0" smtClean="0"/>
              <a:t>Substitutable Medical Applications Reusable Technology</a:t>
            </a:r>
          </a:p>
          <a:p>
            <a:r>
              <a:rPr lang="en-US" dirty="0" smtClean="0"/>
              <a:t>“</a:t>
            </a:r>
            <a:r>
              <a:rPr lang="en-US" dirty="0"/>
              <a:t>SMART Health IT is an open, standards based technology platform that enables innovators to create apps that seamlessly and securely run across the healthcare system</a:t>
            </a:r>
            <a:r>
              <a:rPr lang="en-US" dirty="0" smtClean="0"/>
              <a:t>.”</a:t>
            </a:r>
          </a:p>
          <a:p>
            <a:r>
              <a:rPr lang="en-US" dirty="0" smtClean="0"/>
              <a:t>Developed at Harvard Medical School with the goal of developing plug and play medical apps.  </a:t>
            </a:r>
          </a:p>
          <a:p>
            <a:r>
              <a:rPr lang="en-US" b="1" dirty="0" smtClean="0"/>
              <a:t>Build once deploy multiple times </a:t>
            </a:r>
          </a:p>
          <a:p>
            <a:pPr lvl="1"/>
            <a:r>
              <a:rPr lang="en-US" b="1" dirty="0" smtClean="0"/>
              <a:t>Plug and play interoperability  </a:t>
            </a:r>
          </a:p>
          <a:p>
            <a:endParaRPr lang="en-US" dirty="0"/>
          </a:p>
        </p:txBody>
      </p:sp>
      <p:sp>
        <p:nvSpPr>
          <p:cNvPr id="6" name="Footer Placeholder 1"/>
          <p:cNvSpPr txBox="1">
            <a:spLocks/>
          </p:cNvSpPr>
          <p:nvPr/>
        </p:nvSpPr>
        <p:spPr>
          <a:xfrm>
            <a:off x="628650" y="6356350"/>
            <a:ext cx="3086100" cy="365099"/>
          </a:xfrm>
          <a:prstGeom prst="rect">
            <a:avLst/>
          </a:prstGeom>
          <a:noFill/>
          <a:ln>
            <a:noFill/>
          </a:ln>
        </p:spPr>
        <p:txBody>
          <a:bodyPr wrap="square" lIns="91425" tIns="91425" rIns="91425" bIns="91425" anchor="ctr" anchorCtr="0"/>
          <a:lstStyle>
            <a:defPPr>
              <a:defRPr lang="en-US"/>
            </a:defPPr>
            <a:lvl1pPr marL="0" marR="0" lvl="0" indent="0" algn="ctr" defTabSz="457200" rtl="0" eaLnBrk="1" latinLnBrk="0" hangingPunct="1">
              <a:spcBef>
                <a:spcPts val="0"/>
              </a:spcBef>
              <a:buNone/>
              <a:defRPr sz="1200" b="0" i="0" u="none" strike="noStrike" kern="1200" cap="none">
                <a:solidFill>
                  <a:srgbClr val="888888"/>
                </a:solidFill>
                <a:latin typeface="Calibri"/>
                <a:ea typeface="Calibri"/>
                <a:cs typeface="Calibri"/>
                <a:sym typeface="Calibri"/>
              </a:defRPr>
            </a:lvl1pPr>
            <a:lvl2pPr marL="457200" marR="0" lvl="1"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2pPr>
            <a:lvl3pPr marL="914400" marR="0" lvl="2"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3pPr>
            <a:lvl4pPr marL="1371600" marR="0" lvl="3"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4pPr>
            <a:lvl5pPr marL="1828800" marR="0" lvl="4"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5pPr>
            <a:lvl6pPr marL="2286000" marR="0" lvl="5"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6pPr>
            <a:lvl7pPr marL="2743200" marR="0" lvl="6"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7pPr>
            <a:lvl8pPr marL="3200400" marR="0" lvl="7"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8pPr>
            <a:lvl9pPr marL="3657600" marR="0" lvl="8"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9pPr>
          </a:lstStyle>
          <a:p>
            <a:r>
              <a:rPr lang="en-US" dirty="0" smtClean="0"/>
              <a:t>Mandel, Josh. “SMART An App Platform.” </a:t>
            </a:r>
            <a:endParaRPr lang="en-US" dirty="0"/>
          </a:p>
        </p:txBody>
      </p:sp>
    </p:spTree>
    <p:extLst>
      <p:ext uri="{BB962C8B-B14F-4D97-AF65-F5344CB8AC3E}">
        <p14:creationId xmlns:p14="http://schemas.microsoft.com/office/powerpoint/2010/main" val="8895450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1915426" y="365125"/>
            <a:ext cx="6600000" cy="1325700"/>
          </a:xfrm>
          <a:prstGeom prst="rect">
            <a:avLst/>
          </a:prstGeom>
          <a:noFill/>
          <a:ln>
            <a:noFill/>
          </a:ln>
        </p:spPr>
        <p:txBody>
          <a:bodyPr wrap="square" lIns="91425" tIns="45700" rIns="91425" bIns="45700" anchor="ctr" anchorCtr="0">
            <a:noAutofit/>
          </a:bodyPr>
          <a:lstStyle/>
          <a:p>
            <a:pPr marL="0" marR="0" lvl="0" indent="0" algn="l" rtl="0">
              <a:lnSpc>
                <a:spcPct val="90000"/>
              </a:lnSpc>
              <a:spcBef>
                <a:spcPts val="0"/>
              </a:spcBef>
              <a:buClr>
                <a:schemeClr val="accent2"/>
              </a:buClr>
              <a:buSzPct val="25000"/>
              <a:buFont typeface="Calibri"/>
              <a:buNone/>
            </a:pPr>
            <a:r>
              <a:rPr lang="en-US" sz="4000" b="0" i="0" u="none" strike="noStrike" cap="none" dirty="0">
                <a:solidFill>
                  <a:schemeClr val="accent2"/>
                </a:solidFill>
                <a:latin typeface="Calibri"/>
                <a:ea typeface="Calibri"/>
                <a:cs typeface="Calibri"/>
                <a:sym typeface="Calibri"/>
              </a:rPr>
              <a:t>Standards based technology</a:t>
            </a:r>
          </a:p>
        </p:txBody>
      </p:sp>
      <p:sp>
        <p:nvSpPr>
          <p:cNvPr id="231" name="Shape 231"/>
          <p:cNvSpPr/>
          <p:nvPr/>
        </p:nvSpPr>
        <p:spPr>
          <a:xfrm>
            <a:off x="2069979" y="1825625"/>
            <a:ext cx="4351200" cy="4351200"/>
          </a:xfrm>
          <a:prstGeom prst="triangle">
            <a:avLst>
              <a:gd name="adj" fmla="val 50000"/>
            </a:avLst>
          </a:prstGeom>
          <a:gradFill>
            <a:gsLst>
              <a:gs pos="0">
                <a:srgbClr val="6898C4"/>
              </a:gs>
              <a:gs pos="50000">
                <a:srgbClr val="4C8BC2"/>
              </a:gs>
              <a:gs pos="100000">
                <a:srgbClr val="3D7BB1"/>
              </a:gs>
            </a:gsLst>
            <a:lin ang="5400000" scaled="0"/>
          </a:gradFill>
          <a:ln>
            <a:noFill/>
          </a:ln>
        </p:spPr>
        <p:txBody>
          <a:bodyPr wrap="square" lIns="91425" tIns="91425" rIns="91425" bIns="91425" anchor="ctr" anchorCtr="0">
            <a:noAutofit/>
          </a:bodyPr>
          <a:lstStyle/>
          <a:p>
            <a:pPr defTabSz="914400"/>
            <a:endParaRPr sz="1400" kern="0">
              <a:solidFill>
                <a:srgbClr val="000000"/>
              </a:solidFill>
              <a:cs typeface="Arial"/>
              <a:sym typeface="Arial"/>
            </a:endParaRPr>
          </a:p>
        </p:txBody>
      </p:sp>
      <p:sp>
        <p:nvSpPr>
          <p:cNvPr id="232" name="Shape 232"/>
          <p:cNvSpPr/>
          <p:nvPr/>
        </p:nvSpPr>
        <p:spPr>
          <a:xfrm>
            <a:off x="4245648" y="2261183"/>
            <a:ext cx="2828400" cy="773400"/>
          </a:xfrm>
          <a:prstGeom prst="roundRect">
            <a:avLst>
              <a:gd name="adj" fmla="val 16667"/>
            </a:avLst>
          </a:prstGeom>
          <a:solidFill>
            <a:schemeClr val="lt1">
              <a:alpha val="89803"/>
            </a:schemeClr>
          </a:solidFill>
          <a:ln w="9525" cap="flat" cmpd="sng">
            <a:solidFill>
              <a:srgbClr val="528CBE"/>
            </a:solidFill>
            <a:prstDash val="solid"/>
            <a:miter lim="8000"/>
            <a:headEnd type="none" w="med" len="med"/>
            <a:tailEnd type="none" w="med" len="med"/>
          </a:ln>
        </p:spPr>
        <p:txBody>
          <a:bodyPr wrap="square" lIns="91425" tIns="91425" rIns="91425" bIns="91425" anchor="ctr" anchorCtr="0">
            <a:noAutofit/>
          </a:bodyPr>
          <a:lstStyle/>
          <a:p>
            <a:pPr defTabSz="914400"/>
            <a:endParaRPr sz="1400" kern="0">
              <a:solidFill>
                <a:srgbClr val="000000"/>
              </a:solidFill>
              <a:cs typeface="Arial"/>
              <a:sym typeface="Arial"/>
            </a:endParaRPr>
          </a:p>
        </p:txBody>
      </p:sp>
      <p:sp>
        <p:nvSpPr>
          <p:cNvPr id="233" name="Shape 233"/>
          <p:cNvSpPr txBox="1"/>
          <p:nvPr/>
        </p:nvSpPr>
        <p:spPr>
          <a:xfrm>
            <a:off x="4283401" y="2298935"/>
            <a:ext cx="2752800" cy="697800"/>
          </a:xfrm>
          <a:prstGeom prst="rect">
            <a:avLst/>
          </a:prstGeom>
          <a:noFill/>
          <a:ln>
            <a:noFill/>
          </a:ln>
        </p:spPr>
        <p:txBody>
          <a:bodyPr wrap="square" lIns="64750" tIns="64750" rIns="64750" bIns="64750" anchor="ctr" anchorCtr="0">
            <a:noAutofit/>
          </a:bodyPr>
          <a:lstStyle/>
          <a:p>
            <a:pPr algn="ctr" defTabSz="914400">
              <a:lnSpc>
                <a:spcPct val="90000"/>
              </a:lnSpc>
              <a:buSzPct val="25000"/>
            </a:pPr>
            <a:r>
              <a:rPr lang="en-US" sz="1700" kern="0">
                <a:solidFill>
                  <a:srgbClr val="000000"/>
                </a:solidFill>
                <a:latin typeface="Calibri"/>
                <a:ea typeface="Calibri"/>
                <a:cs typeface="Calibri"/>
                <a:sym typeface="Calibri"/>
              </a:rPr>
              <a:t>Authorization &amp; SMART Launch Context (</a:t>
            </a:r>
            <a:r>
              <a:rPr lang="en-US" sz="1700" b="1" kern="0">
                <a:solidFill>
                  <a:srgbClr val="000000"/>
                </a:solidFill>
                <a:latin typeface="Calibri"/>
                <a:ea typeface="Calibri"/>
                <a:cs typeface="Calibri"/>
                <a:sym typeface="Calibri"/>
              </a:rPr>
              <a:t>OAuth</a:t>
            </a:r>
            <a:r>
              <a:rPr lang="en-US" sz="1700" kern="0">
                <a:solidFill>
                  <a:srgbClr val="000000"/>
                </a:solidFill>
                <a:latin typeface="Calibri"/>
                <a:ea typeface="Calibri"/>
                <a:cs typeface="Calibri"/>
                <a:sym typeface="Calibri"/>
              </a:rPr>
              <a:t>)</a:t>
            </a:r>
          </a:p>
        </p:txBody>
      </p:sp>
      <p:sp>
        <p:nvSpPr>
          <p:cNvPr id="234" name="Shape 234"/>
          <p:cNvSpPr/>
          <p:nvPr/>
        </p:nvSpPr>
        <p:spPr>
          <a:xfrm>
            <a:off x="4245648" y="3131237"/>
            <a:ext cx="2828400" cy="773400"/>
          </a:xfrm>
          <a:prstGeom prst="roundRect">
            <a:avLst>
              <a:gd name="adj" fmla="val 16667"/>
            </a:avLst>
          </a:prstGeom>
          <a:solidFill>
            <a:schemeClr val="lt1">
              <a:alpha val="89803"/>
            </a:schemeClr>
          </a:solidFill>
          <a:ln w="9525" cap="flat" cmpd="sng">
            <a:solidFill>
              <a:srgbClr val="6B9CCB"/>
            </a:solidFill>
            <a:prstDash val="solid"/>
            <a:miter lim="8000"/>
            <a:headEnd type="none" w="med" len="med"/>
            <a:tailEnd type="none" w="med" len="med"/>
          </a:ln>
        </p:spPr>
        <p:txBody>
          <a:bodyPr wrap="square" lIns="91425" tIns="91425" rIns="91425" bIns="91425" anchor="ctr" anchorCtr="0">
            <a:noAutofit/>
          </a:bodyPr>
          <a:lstStyle/>
          <a:p>
            <a:pPr defTabSz="914400"/>
            <a:endParaRPr sz="1400" kern="0">
              <a:solidFill>
                <a:srgbClr val="000000"/>
              </a:solidFill>
              <a:cs typeface="Arial"/>
              <a:sym typeface="Arial"/>
            </a:endParaRPr>
          </a:p>
        </p:txBody>
      </p:sp>
      <p:sp>
        <p:nvSpPr>
          <p:cNvPr id="235" name="Shape 235"/>
          <p:cNvSpPr txBox="1"/>
          <p:nvPr/>
        </p:nvSpPr>
        <p:spPr>
          <a:xfrm>
            <a:off x="4283401" y="3168991"/>
            <a:ext cx="2752800" cy="697799"/>
          </a:xfrm>
          <a:prstGeom prst="rect">
            <a:avLst/>
          </a:prstGeom>
          <a:noFill/>
          <a:ln>
            <a:noFill/>
          </a:ln>
        </p:spPr>
        <p:txBody>
          <a:bodyPr wrap="square" lIns="64750" tIns="64750" rIns="64750" bIns="64750" anchor="ctr" anchorCtr="0">
            <a:noAutofit/>
          </a:bodyPr>
          <a:lstStyle/>
          <a:p>
            <a:pPr algn="ctr" defTabSz="914400">
              <a:lnSpc>
                <a:spcPct val="90000"/>
              </a:lnSpc>
              <a:buSzPct val="25000"/>
            </a:pPr>
            <a:r>
              <a:rPr lang="en-US" sz="1700" kern="0">
                <a:solidFill>
                  <a:srgbClr val="000000"/>
                </a:solidFill>
                <a:latin typeface="Calibri"/>
                <a:ea typeface="Calibri"/>
                <a:cs typeface="Calibri"/>
                <a:sym typeface="Calibri"/>
              </a:rPr>
              <a:t>Single Sign On</a:t>
            </a:r>
            <a:br>
              <a:rPr lang="en-US" sz="1700" kern="0">
                <a:solidFill>
                  <a:srgbClr val="000000"/>
                </a:solidFill>
                <a:latin typeface="Calibri"/>
                <a:ea typeface="Calibri"/>
                <a:cs typeface="Calibri"/>
                <a:sym typeface="Calibri"/>
              </a:rPr>
            </a:br>
            <a:r>
              <a:rPr lang="en-US" sz="1700" kern="0">
                <a:solidFill>
                  <a:srgbClr val="000000"/>
                </a:solidFill>
                <a:latin typeface="Calibri"/>
                <a:ea typeface="Calibri"/>
                <a:cs typeface="Calibri"/>
                <a:sym typeface="Calibri"/>
              </a:rPr>
              <a:t>(</a:t>
            </a:r>
            <a:r>
              <a:rPr lang="en-US" sz="1700" b="1" kern="0">
                <a:solidFill>
                  <a:srgbClr val="000000"/>
                </a:solidFill>
                <a:latin typeface="Calibri"/>
                <a:ea typeface="Calibri"/>
                <a:cs typeface="Calibri"/>
                <a:sym typeface="Calibri"/>
              </a:rPr>
              <a:t>OpenID</a:t>
            </a:r>
            <a:r>
              <a:rPr lang="en-US" sz="1700" kern="0">
                <a:solidFill>
                  <a:srgbClr val="000000"/>
                </a:solidFill>
                <a:latin typeface="Calibri"/>
                <a:ea typeface="Calibri"/>
                <a:cs typeface="Calibri"/>
                <a:sym typeface="Calibri"/>
              </a:rPr>
              <a:t> Connect )</a:t>
            </a:r>
          </a:p>
        </p:txBody>
      </p:sp>
      <p:sp>
        <p:nvSpPr>
          <p:cNvPr id="236" name="Shape 236"/>
          <p:cNvSpPr/>
          <p:nvPr/>
        </p:nvSpPr>
        <p:spPr>
          <a:xfrm>
            <a:off x="4245648" y="4001293"/>
            <a:ext cx="2828400" cy="773400"/>
          </a:xfrm>
          <a:prstGeom prst="roundRect">
            <a:avLst>
              <a:gd name="adj" fmla="val 16667"/>
            </a:avLst>
          </a:prstGeom>
          <a:solidFill>
            <a:schemeClr val="lt1">
              <a:alpha val="89803"/>
            </a:schemeClr>
          </a:solidFill>
          <a:ln w="9525" cap="flat" cmpd="sng">
            <a:solidFill>
              <a:srgbClr val="87ACD6"/>
            </a:solidFill>
            <a:prstDash val="solid"/>
            <a:miter lim="8000"/>
            <a:headEnd type="none" w="med" len="med"/>
            <a:tailEnd type="none" w="med" len="med"/>
          </a:ln>
        </p:spPr>
        <p:txBody>
          <a:bodyPr wrap="square" lIns="91425" tIns="91425" rIns="91425" bIns="91425" anchor="ctr" anchorCtr="0">
            <a:noAutofit/>
          </a:bodyPr>
          <a:lstStyle/>
          <a:p>
            <a:pPr defTabSz="914400"/>
            <a:endParaRPr sz="1400" kern="0">
              <a:solidFill>
                <a:srgbClr val="000000"/>
              </a:solidFill>
              <a:cs typeface="Arial"/>
              <a:sym typeface="Arial"/>
            </a:endParaRPr>
          </a:p>
        </p:txBody>
      </p:sp>
      <p:sp>
        <p:nvSpPr>
          <p:cNvPr id="237" name="Shape 237"/>
          <p:cNvSpPr txBox="1"/>
          <p:nvPr/>
        </p:nvSpPr>
        <p:spPr>
          <a:xfrm>
            <a:off x="4283401" y="4039047"/>
            <a:ext cx="2752800" cy="697800"/>
          </a:xfrm>
          <a:prstGeom prst="rect">
            <a:avLst/>
          </a:prstGeom>
          <a:noFill/>
          <a:ln>
            <a:noFill/>
          </a:ln>
        </p:spPr>
        <p:txBody>
          <a:bodyPr wrap="square" lIns="64750" tIns="64750" rIns="64750" bIns="64750" anchor="ctr" anchorCtr="0">
            <a:noAutofit/>
          </a:bodyPr>
          <a:lstStyle/>
          <a:p>
            <a:pPr algn="ctr" defTabSz="914400">
              <a:lnSpc>
                <a:spcPct val="90000"/>
              </a:lnSpc>
              <a:buSzPct val="25000"/>
            </a:pPr>
            <a:r>
              <a:rPr lang="en-US" sz="1700" kern="0">
                <a:solidFill>
                  <a:srgbClr val="000000"/>
                </a:solidFill>
                <a:latin typeface="Calibri"/>
                <a:ea typeface="Calibri"/>
                <a:cs typeface="Calibri"/>
                <a:sym typeface="Calibri"/>
              </a:rPr>
              <a:t>Clinical Data API</a:t>
            </a:r>
            <a:br>
              <a:rPr lang="en-US" sz="1700" kern="0">
                <a:solidFill>
                  <a:srgbClr val="000000"/>
                </a:solidFill>
                <a:latin typeface="Calibri"/>
                <a:ea typeface="Calibri"/>
                <a:cs typeface="Calibri"/>
                <a:sym typeface="Calibri"/>
              </a:rPr>
            </a:br>
            <a:r>
              <a:rPr lang="en-US" sz="1700" b="1" kern="0">
                <a:solidFill>
                  <a:srgbClr val="000000"/>
                </a:solidFill>
                <a:latin typeface="Calibri"/>
                <a:ea typeface="Calibri"/>
                <a:cs typeface="Calibri"/>
                <a:sym typeface="Calibri"/>
              </a:rPr>
              <a:t>(FHIR</a:t>
            </a:r>
            <a:r>
              <a:rPr lang="en-US" sz="1700" kern="0">
                <a:solidFill>
                  <a:srgbClr val="000000"/>
                </a:solidFill>
                <a:latin typeface="Calibri"/>
                <a:ea typeface="Calibri"/>
                <a:cs typeface="Calibri"/>
                <a:sym typeface="Calibri"/>
              </a:rPr>
              <a:t>)</a:t>
            </a:r>
          </a:p>
        </p:txBody>
      </p:sp>
      <p:sp>
        <p:nvSpPr>
          <p:cNvPr id="238" name="Shape 238"/>
          <p:cNvSpPr/>
          <p:nvPr/>
        </p:nvSpPr>
        <p:spPr>
          <a:xfrm>
            <a:off x="4245648" y="4871349"/>
            <a:ext cx="2828400" cy="773400"/>
          </a:xfrm>
          <a:prstGeom prst="roundRect">
            <a:avLst>
              <a:gd name="adj" fmla="val 16667"/>
            </a:avLst>
          </a:prstGeom>
          <a:solidFill>
            <a:schemeClr val="lt1">
              <a:alpha val="89803"/>
            </a:schemeClr>
          </a:solidFill>
          <a:ln w="9525" cap="flat" cmpd="sng">
            <a:solidFill>
              <a:srgbClr val="A3BFE1"/>
            </a:solidFill>
            <a:prstDash val="solid"/>
            <a:miter lim="8000"/>
            <a:headEnd type="none" w="med" len="med"/>
            <a:tailEnd type="none" w="med" len="med"/>
          </a:ln>
        </p:spPr>
        <p:txBody>
          <a:bodyPr wrap="square" lIns="91425" tIns="91425" rIns="91425" bIns="91425" anchor="ctr" anchorCtr="0">
            <a:noAutofit/>
          </a:bodyPr>
          <a:lstStyle/>
          <a:p>
            <a:pPr defTabSz="914400"/>
            <a:endParaRPr sz="1400" kern="0">
              <a:solidFill>
                <a:srgbClr val="000000"/>
              </a:solidFill>
              <a:cs typeface="Arial"/>
              <a:sym typeface="Arial"/>
            </a:endParaRPr>
          </a:p>
        </p:txBody>
      </p:sp>
      <p:sp>
        <p:nvSpPr>
          <p:cNvPr id="239" name="Shape 239"/>
          <p:cNvSpPr txBox="1"/>
          <p:nvPr/>
        </p:nvSpPr>
        <p:spPr>
          <a:xfrm>
            <a:off x="4283401" y="4909101"/>
            <a:ext cx="2752800" cy="697800"/>
          </a:xfrm>
          <a:prstGeom prst="rect">
            <a:avLst/>
          </a:prstGeom>
          <a:noFill/>
          <a:ln>
            <a:noFill/>
          </a:ln>
        </p:spPr>
        <p:txBody>
          <a:bodyPr wrap="square" lIns="64750" tIns="64750" rIns="64750" bIns="64750" anchor="ctr" anchorCtr="0">
            <a:noAutofit/>
          </a:bodyPr>
          <a:lstStyle/>
          <a:p>
            <a:pPr algn="ctr" defTabSz="914400">
              <a:lnSpc>
                <a:spcPct val="90000"/>
              </a:lnSpc>
              <a:buSzPct val="25000"/>
            </a:pPr>
            <a:r>
              <a:rPr lang="en-US" sz="1700" b="1" kern="0">
                <a:solidFill>
                  <a:srgbClr val="000000"/>
                </a:solidFill>
                <a:latin typeface="Calibri"/>
                <a:ea typeface="Calibri"/>
                <a:cs typeface="Calibri"/>
                <a:sym typeface="Calibri"/>
              </a:rPr>
              <a:t>Clinical Data</a:t>
            </a:r>
            <a:r>
              <a:rPr lang="en-US" sz="1700" kern="0">
                <a:solidFill>
                  <a:srgbClr val="000000"/>
                </a:solidFill>
                <a:latin typeface="Calibri"/>
                <a:ea typeface="Calibri"/>
                <a:cs typeface="Calibri"/>
                <a:sym typeface="Calibri"/>
              </a:rPr>
              <a:t> </a:t>
            </a:r>
            <a:r>
              <a:rPr lang="en-US" sz="1700" b="1" kern="0">
                <a:solidFill>
                  <a:srgbClr val="000000"/>
                </a:solidFill>
                <a:latin typeface="Calibri"/>
                <a:ea typeface="Calibri"/>
                <a:cs typeface="Calibri"/>
                <a:sym typeface="Calibri"/>
              </a:rPr>
              <a:t>Resources</a:t>
            </a:r>
            <a:r>
              <a:rPr lang="en-US" sz="1700" kern="0">
                <a:solidFill>
                  <a:srgbClr val="000000"/>
                </a:solidFill>
                <a:latin typeface="Calibri"/>
                <a:ea typeface="Calibri"/>
                <a:cs typeface="Calibri"/>
                <a:sym typeface="Calibri"/>
              </a:rPr>
              <a:t> </a:t>
            </a:r>
          </a:p>
          <a:p>
            <a:pPr algn="ctr" defTabSz="914400">
              <a:lnSpc>
                <a:spcPct val="90000"/>
              </a:lnSpc>
              <a:spcBef>
                <a:spcPts val="595"/>
              </a:spcBef>
              <a:buSzPct val="25000"/>
            </a:pPr>
            <a:r>
              <a:rPr lang="en-US" sz="1700" kern="0">
                <a:solidFill>
                  <a:srgbClr val="000000"/>
                </a:solidFill>
                <a:latin typeface="Calibri"/>
                <a:ea typeface="Calibri"/>
                <a:cs typeface="Calibri"/>
                <a:sym typeface="Calibri"/>
              </a:rPr>
              <a:t>(SMART / Argonaut Profiles)</a:t>
            </a:r>
          </a:p>
        </p:txBody>
      </p:sp>
      <p:pic>
        <p:nvPicPr>
          <p:cNvPr id="240" name="Shape 240"/>
          <p:cNvPicPr preferRelativeResize="0"/>
          <p:nvPr/>
        </p:nvPicPr>
        <p:blipFill rotWithShape="1">
          <a:blip r:embed="rId3">
            <a:alphaModFix/>
          </a:blip>
          <a:srcRect/>
          <a:stretch/>
        </p:blipFill>
        <p:spPr>
          <a:xfrm>
            <a:off x="608958" y="404433"/>
            <a:ext cx="1085099" cy="1286399"/>
          </a:xfrm>
          <a:prstGeom prst="rect">
            <a:avLst/>
          </a:prstGeom>
          <a:noFill/>
          <a:ln>
            <a:noFill/>
          </a:ln>
        </p:spPr>
      </p:pic>
      <p:sp>
        <p:nvSpPr>
          <p:cNvPr id="14" name="Footer Placeholder 1"/>
          <p:cNvSpPr>
            <a:spLocks noGrp="1"/>
          </p:cNvSpPr>
          <p:nvPr>
            <p:ph type="ftr" idx="11"/>
          </p:nvPr>
        </p:nvSpPr>
        <p:spPr>
          <a:xfrm>
            <a:off x="3028950" y="6356351"/>
            <a:ext cx="3086100" cy="365099"/>
          </a:xfrm>
        </p:spPr>
        <p:txBody>
          <a:bodyPr/>
          <a:lstStyle/>
          <a:p>
            <a:r>
              <a:rPr lang="en-US" dirty="0" smtClean="0"/>
              <a:t>Source: Mandel, Josh. “SMART An App Platform.” </a:t>
            </a:r>
            <a:endParaRPr lang="en-US" dirty="0"/>
          </a:p>
        </p:txBody>
      </p:sp>
    </p:spTree>
    <p:extLst>
      <p:ext uri="{BB962C8B-B14F-4D97-AF65-F5344CB8AC3E}">
        <p14:creationId xmlns:p14="http://schemas.microsoft.com/office/powerpoint/2010/main" val="19588896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1027837" y="365125"/>
            <a:ext cx="7487400" cy="1325700"/>
          </a:xfrm>
          <a:prstGeom prst="rect">
            <a:avLst/>
          </a:prstGeom>
          <a:noFill/>
          <a:ln>
            <a:noFill/>
          </a:ln>
        </p:spPr>
        <p:txBody>
          <a:bodyPr wrap="square" lIns="91425" tIns="45700" rIns="91425" bIns="45700" anchor="ctr" anchorCtr="0">
            <a:noAutofit/>
          </a:bodyPr>
          <a:lstStyle/>
          <a:p>
            <a:pPr marL="0" marR="0" lvl="0" indent="0" algn="l" rtl="0">
              <a:lnSpc>
                <a:spcPct val="90000"/>
              </a:lnSpc>
              <a:spcBef>
                <a:spcPts val="0"/>
              </a:spcBef>
              <a:buClr>
                <a:srgbClr val="757070"/>
              </a:buClr>
              <a:buSzPct val="25000"/>
              <a:buFont typeface="Calibri"/>
              <a:buNone/>
            </a:pPr>
            <a:r>
              <a:rPr lang="en-US" sz="4000" b="0" i="0" u="none" strike="noStrike" cap="none">
                <a:solidFill>
                  <a:srgbClr val="757070"/>
                </a:solidFill>
                <a:latin typeface="Calibri"/>
                <a:ea typeface="Calibri"/>
                <a:cs typeface="Calibri"/>
                <a:sym typeface="Calibri"/>
              </a:rPr>
              <a:t>The SMART Platform</a:t>
            </a:r>
          </a:p>
        </p:txBody>
      </p:sp>
      <p:sp>
        <p:nvSpPr>
          <p:cNvPr id="216" name="Shape 216"/>
          <p:cNvSpPr txBox="1"/>
          <p:nvPr/>
        </p:nvSpPr>
        <p:spPr>
          <a:xfrm>
            <a:off x="2393091" y="3023642"/>
            <a:ext cx="5586300" cy="5541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3000" b="1">
                <a:solidFill>
                  <a:schemeClr val="accent1"/>
                </a:solidFill>
                <a:latin typeface="Calibri"/>
                <a:ea typeface="Calibri"/>
                <a:cs typeface="Calibri"/>
                <a:sym typeface="Calibri"/>
              </a:rPr>
              <a:t>Open source tools and resources</a:t>
            </a:r>
          </a:p>
        </p:txBody>
      </p:sp>
      <p:sp>
        <p:nvSpPr>
          <p:cNvPr id="217" name="Shape 217"/>
          <p:cNvSpPr txBox="1"/>
          <p:nvPr/>
        </p:nvSpPr>
        <p:spPr>
          <a:xfrm>
            <a:off x="2393091" y="1855752"/>
            <a:ext cx="6162600" cy="5541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3000" b="1">
                <a:solidFill>
                  <a:schemeClr val="accent2"/>
                </a:solidFill>
                <a:latin typeface="Calibri"/>
                <a:ea typeface="Calibri"/>
                <a:cs typeface="Calibri"/>
                <a:sym typeface="Calibri"/>
              </a:rPr>
              <a:t>Standards based technology stack</a:t>
            </a:r>
          </a:p>
        </p:txBody>
      </p:sp>
      <p:sp>
        <p:nvSpPr>
          <p:cNvPr id="218" name="Shape 218"/>
          <p:cNvSpPr txBox="1"/>
          <p:nvPr/>
        </p:nvSpPr>
        <p:spPr>
          <a:xfrm>
            <a:off x="2393091" y="5515198"/>
            <a:ext cx="6179400" cy="5541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3000" b="1">
                <a:solidFill>
                  <a:srgbClr val="92D050"/>
                </a:solidFill>
                <a:latin typeface="Calibri"/>
                <a:ea typeface="Calibri"/>
                <a:cs typeface="Calibri"/>
                <a:sym typeface="Calibri"/>
              </a:rPr>
              <a:t>Public app gallery</a:t>
            </a:r>
          </a:p>
        </p:txBody>
      </p:sp>
      <p:sp>
        <p:nvSpPr>
          <p:cNvPr id="219" name="Shape 219"/>
          <p:cNvSpPr txBox="1"/>
          <p:nvPr/>
        </p:nvSpPr>
        <p:spPr>
          <a:xfrm>
            <a:off x="3525794" y="98853"/>
            <a:ext cx="184800" cy="369299"/>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pic>
        <p:nvPicPr>
          <p:cNvPr id="220" name="Shape 220"/>
          <p:cNvPicPr preferRelativeResize="0"/>
          <p:nvPr/>
        </p:nvPicPr>
        <p:blipFill rotWithShape="1">
          <a:blip r:embed="rId3">
            <a:alphaModFix/>
          </a:blip>
          <a:srcRect/>
          <a:stretch/>
        </p:blipFill>
        <p:spPr>
          <a:xfrm>
            <a:off x="1027837" y="2813100"/>
            <a:ext cx="1225200" cy="1219200"/>
          </a:xfrm>
          <a:prstGeom prst="rect">
            <a:avLst/>
          </a:prstGeom>
          <a:noFill/>
          <a:ln>
            <a:noFill/>
          </a:ln>
        </p:spPr>
      </p:pic>
      <p:sp>
        <p:nvSpPr>
          <p:cNvPr id="221" name="Shape 221"/>
          <p:cNvSpPr txBox="1"/>
          <p:nvPr/>
        </p:nvSpPr>
        <p:spPr>
          <a:xfrm>
            <a:off x="2393091" y="4269419"/>
            <a:ext cx="5586300" cy="5541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3000" b="1">
                <a:solidFill>
                  <a:srgbClr val="7030A0"/>
                </a:solidFill>
                <a:latin typeface="Calibri"/>
                <a:ea typeface="Calibri"/>
                <a:cs typeface="Calibri"/>
                <a:sym typeface="Calibri"/>
              </a:rPr>
              <a:t>Industry support</a:t>
            </a:r>
          </a:p>
        </p:txBody>
      </p:sp>
      <p:pic>
        <p:nvPicPr>
          <p:cNvPr id="222" name="Shape 222"/>
          <p:cNvPicPr preferRelativeResize="0"/>
          <p:nvPr/>
        </p:nvPicPr>
        <p:blipFill rotWithShape="1">
          <a:blip r:embed="rId4">
            <a:alphaModFix/>
          </a:blip>
          <a:srcRect/>
          <a:stretch/>
        </p:blipFill>
        <p:spPr>
          <a:xfrm>
            <a:off x="1097941" y="1585867"/>
            <a:ext cx="1085100" cy="1286400"/>
          </a:xfrm>
          <a:prstGeom prst="rect">
            <a:avLst/>
          </a:prstGeom>
          <a:noFill/>
          <a:ln>
            <a:noFill/>
          </a:ln>
        </p:spPr>
      </p:pic>
      <p:pic>
        <p:nvPicPr>
          <p:cNvPr id="223" name="Shape 223"/>
          <p:cNvPicPr preferRelativeResize="0"/>
          <p:nvPr/>
        </p:nvPicPr>
        <p:blipFill rotWithShape="1">
          <a:blip r:embed="rId5">
            <a:alphaModFix/>
          </a:blip>
          <a:srcRect/>
          <a:stretch/>
        </p:blipFill>
        <p:spPr>
          <a:xfrm>
            <a:off x="1097941" y="5210294"/>
            <a:ext cx="1219200" cy="1286400"/>
          </a:xfrm>
          <a:prstGeom prst="rect">
            <a:avLst/>
          </a:prstGeom>
          <a:noFill/>
          <a:ln>
            <a:noFill/>
          </a:ln>
        </p:spPr>
      </p:pic>
      <p:pic>
        <p:nvPicPr>
          <p:cNvPr id="224" name="Shape 224"/>
          <p:cNvPicPr preferRelativeResize="0"/>
          <p:nvPr/>
        </p:nvPicPr>
        <p:blipFill rotWithShape="1">
          <a:blip r:embed="rId6">
            <a:alphaModFix/>
          </a:blip>
          <a:srcRect/>
          <a:stretch/>
        </p:blipFill>
        <p:spPr>
          <a:xfrm>
            <a:off x="985165" y="3950737"/>
            <a:ext cx="1310699" cy="1341000"/>
          </a:xfrm>
          <a:prstGeom prst="rect">
            <a:avLst/>
          </a:prstGeom>
          <a:noFill/>
          <a:ln>
            <a:noFill/>
          </a:ln>
        </p:spPr>
      </p:pic>
      <p:sp>
        <p:nvSpPr>
          <p:cNvPr id="13" name="Footer Placeholder 1"/>
          <p:cNvSpPr>
            <a:spLocks noGrp="1"/>
          </p:cNvSpPr>
          <p:nvPr>
            <p:ph type="ftr" idx="11"/>
          </p:nvPr>
        </p:nvSpPr>
        <p:spPr>
          <a:xfrm>
            <a:off x="3028950" y="6356351"/>
            <a:ext cx="3086100" cy="365099"/>
          </a:xfrm>
        </p:spPr>
        <p:txBody>
          <a:bodyPr/>
          <a:lstStyle/>
          <a:p>
            <a:r>
              <a:rPr lang="en-US" dirty="0" smtClean="0"/>
              <a:t>Source: Mandel, Josh. “SMART An App Platform.” </a:t>
            </a:r>
            <a:endParaRPr lang="en-US" dirty="0"/>
          </a:p>
        </p:txBody>
      </p:sp>
    </p:spTree>
    <p:extLst>
      <p:ext uri="{BB962C8B-B14F-4D97-AF65-F5344CB8AC3E}">
        <p14:creationId xmlns:p14="http://schemas.microsoft.com/office/powerpoint/2010/main" val="38974720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Shape 374"/>
          <p:cNvSpPr/>
          <p:nvPr/>
        </p:nvSpPr>
        <p:spPr>
          <a:xfrm>
            <a:off x="745922" y="1027521"/>
            <a:ext cx="2166900" cy="5599500"/>
          </a:xfrm>
          <a:prstGeom prst="roundRect">
            <a:avLst>
              <a:gd name="adj" fmla="val 16667"/>
            </a:avLst>
          </a:prstGeom>
          <a:noFill/>
          <a:ln w="12700" cap="flat" cmpd="sng">
            <a:solidFill>
              <a:schemeClr val="accent2"/>
            </a:solidFill>
            <a:prstDash val="solid"/>
            <a:miter lim="8000"/>
            <a:headEnd type="none" w="med" len="med"/>
            <a:tailEnd type="none" w="med" len="med"/>
          </a:ln>
        </p:spPr>
        <p:txBody>
          <a:bodyPr wrap="square" lIns="91425" tIns="9125" rIns="91425" bIns="9125" anchor="t" anchorCtr="0">
            <a:noAutofit/>
          </a:bodyPr>
          <a:lstStyle/>
          <a:p>
            <a:pPr algn="ctr" defTabSz="914400">
              <a:buSzPct val="25000"/>
            </a:pPr>
            <a:r>
              <a:rPr lang="en-US" b="1" kern="0">
                <a:solidFill>
                  <a:srgbClr val="ED7D31"/>
                </a:solidFill>
                <a:latin typeface="Calibri"/>
                <a:ea typeface="Calibri"/>
                <a:cs typeface="Calibri"/>
                <a:sym typeface="Calibri"/>
              </a:rPr>
              <a:t>App</a:t>
            </a:r>
          </a:p>
        </p:txBody>
      </p:sp>
      <p:sp>
        <p:nvSpPr>
          <p:cNvPr id="375" name="Shape 375"/>
          <p:cNvSpPr/>
          <p:nvPr/>
        </p:nvSpPr>
        <p:spPr>
          <a:xfrm>
            <a:off x="6121900" y="1037608"/>
            <a:ext cx="2166900" cy="5599500"/>
          </a:xfrm>
          <a:prstGeom prst="roundRect">
            <a:avLst>
              <a:gd name="adj" fmla="val 6226"/>
            </a:avLst>
          </a:prstGeom>
          <a:noFill/>
          <a:ln w="12700" cap="flat" cmpd="sng">
            <a:solidFill>
              <a:schemeClr val="accent2"/>
            </a:solidFill>
            <a:prstDash val="solid"/>
            <a:miter lim="8000"/>
            <a:headEnd type="none" w="med" len="med"/>
            <a:tailEnd type="none" w="med" len="med"/>
          </a:ln>
        </p:spPr>
        <p:txBody>
          <a:bodyPr wrap="square" lIns="91425" tIns="9125" rIns="91425" bIns="9125" anchor="t" anchorCtr="0">
            <a:noAutofit/>
          </a:bodyPr>
          <a:lstStyle/>
          <a:p>
            <a:pPr algn="ctr" defTabSz="914400">
              <a:buSzPct val="25000"/>
            </a:pPr>
            <a:r>
              <a:rPr lang="en-US" b="1" kern="0">
                <a:solidFill>
                  <a:srgbClr val="ED7D31"/>
                </a:solidFill>
                <a:latin typeface="Calibri"/>
                <a:ea typeface="Calibri"/>
                <a:cs typeface="Calibri"/>
                <a:sym typeface="Calibri"/>
              </a:rPr>
              <a:t>EHR</a:t>
            </a:r>
          </a:p>
        </p:txBody>
      </p:sp>
      <p:sp>
        <p:nvSpPr>
          <p:cNvPr id="376" name="Shape 376"/>
          <p:cNvSpPr txBox="1">
            <a:spLocks noGrp="1"/>
          </p:cNvSpPr>
          <p:nvPr>
            <p:ph type="title"/>
          </p:nvPr>
        </p:nvSpPr>
        <p:spPr>
          <a:xfrm>
            <a:off x="628650" y="237415"/>
            <a:ext cx="7886700" cy="894300"/>
          </a:xfrm>
          <a:prstGeom prst="rect">
            <a:avLst/>
          </a:prstGeom>
          <a:noFill/>
          <a:ln>
            <a:noFill/>
          </a:ln>
        </p:spPr>
        <p:txBody>
          <a:bodyPr wrap="square" lIns="91425" tIns="45700" rIns="91425" bIns="45700" anchor="ctr" anchorCtr="0">
            <a:noAutofit/>
          </a:bodyPr>
          <a:lstStyle/>
          <a:p>
            <a:pPr marL="0" marR="0" lvl="0" indent="0" algn="l" rtl="0">
              <a:lnSpc>
                <a:spcPct val="90000"/>
              </a:lnSpc>
              <a:spcBef>
                <a:spcPts val="0"/>
              </a:spcBef>
              <a:buClr>
                <a:schemeClr val="accent2"/>
              </a:buClr>
              <a:buSzPct val="25000"/>
              <a:buFont typeface="Calibri"/>
              <a:buNone/>
            </a:pPr>
            <a:r>
              <a:rPr lang="en-US" sz="4000" b="0" i="0" u="none" strike="noStrike" cap="none">
                <a:solidFill>
                  <a:schemeClr val="accent2"/>
                </a:solidFill>
                <a:latin typeface="Calibri"/>
                <a:ea typeface="Calibri"/>
                <a:cs typeface="Calibri"/>
                <a:sym typeface="Calibri"/>
              </a:rPr>
              <a:t>EHR Launch</a:t>
            </a:r>
          </a:p>
        </p:txBody>
      </p:sp>
      <p:sp>
        <p:nvSpPr>
          <p:cNvPr id="377" name="Shape 377"/>
          <p:cNvSpPr/>
          <p:nvPr/>
        </p:nvSpPr>
        <p:spPr>
          <a:xfrm>
            <a:off x="1792616" y="2551385"/>
            <a:ext cx="4121700" cy="587700"/>
          </a:xfrm>
          <a:prstGeom prst="rightArrow">
            <a:avLst>
              <a:gd name="adj1" fmla="val 50000"/>
              <a:gd name="adj2" fmla="val 50000"/>
            </a:avLst>
          </a:prstGeom>
          <a:solidFill>
            <a:schemeClr val="accent1"/>
          </a:solidFill>
          <a:ln>
            <a:noFill/>
          </a:ln>
        </p:spPr>
        <p:txBody>
          <a:bodyPr wrap="square" lIns="91425" tIns="45700" rIns="91425" bIns="45700" anchor="ctr" anchorCtr="0">
            <a:noAutofit/>
          </a:bodyPr>
          <a:lstStyle/>
          <a:p>
            <a:pPr algn="ctr" defTabSz="914400">
              <a:buSzPct val="25000"/>
            </a:pPr>
            <a:r>
              <a:rPr lang="en-US" sz="1200" kern="0">
                <a:solidFill>
                  <a:srgbClr val="FFFFFF"/>
                </a:solidFill>
                <a:latin typeface="Calibri"/>
                <a:ea typeface="Calibri"/>
                <a:cs typeface="Calibri"/>
                <a:sym typeface="Calibri"/>
              </a:rPr>
              <a:t>1b. Data access requested (scopes)</a:t>
            </a:r>
          </a:p>
        </p:txBody>
      </p:sp>
      <p:sp>
        <p:nvSpPr>
          <p:cNvPr id="378" name="Shape 378"/>
          <p:cNvSpPr/>
          <p:nvPr/>
        </p:nvSpPr>
        <p:spPr>
          <a:xfrm>
            <a:off x="3066938" y="5114751"/>
            <a:ext cx="4115700" cy="587700"/>
          </a:xfrm>
          <a:prstGeom prst="rightArrow">
            <a:avLst>
              <a:gd name="adj1" fmla="val 50000"/>
              <a:gd name="adj2" fmla="val 50000"/>
            </a:avLst>
          </a:prstGeom>
          <a:solidFill>
            <a:schemeClr val="accent1"/>
          </a:solidFill>
          <a:ln>
            <a:noFill/>
          </a:ln>
        </p:spPr>
        <p:txBody>
          <a:bodyPr wrap="square" lIns="91425" tIns="45700" rIns="91425" bIns="45700" anchor="ctr" anchorCtr="0">
            <a:noAutofit/>
          </a:bodyPr>
          <a:lstStyle/>
          <a:p>
            <a:pPr algn="ctr" defTabSz="914400">
              <a:buSzPct val="25000"/>
            </a:pPr>
            <a:r>
              <a:rPr lang="en-US" sz="1200" kern="0">
                <a:solidFill>
                  <a:srgbClr val="FFFFFF"/>
                </a:solidFill>
                <a:latin typeface="Calibri"/>
                <a:ea typeface="Calibri"/>
                <a:cs typeface="Calibri"/>
                <a:sym typeface="Calibri"/>
              </a:rPr>
              <a:t>3a. FHIR API request (with auth token)</a:t>
            </a:r>
          </a:p>
        </p:txBody>
      </p:sp>
      <p:sp>
        <p:nvSpPr>
          <p:cNvPr id="379" name="Shape 379"/>
          <p:cNvSpPr/>
          <p:nvPr/>
        </p:nvSpPr>
        <p:spPr>
          <a:xfrm>
            <a:off x="3066938" y="5661751"/>
            <a:ext cx="4152600" cy="596700"/>
          </a:xfrm>
          <a:prstGeom prst="leftArrow">
            <a:avLst>
              <a:gd name="adj1" fmla="val 50000"/>
              <a:gd name="adj2" fmla="val 50000"/>
            </a:avLst>
          </a:prstGeom>
          <a:solidFill>
            <a:schemeClr val="accent1"/>
          </a:solidFill>
          <a:ln>
            <a:noFill/>
          </a:ln>
        </p:spPr>
        <p:txBody>
          <a:bodyPr wrap="square" lIns="91425" tIns="45700" rIns="91425" bIns="45700" anchor="ctr" anchorCtr="0">
            <a:noAutofit/>
          </a:bodyPr>
          <a:lstStyle/>
          <a:p>
            <a:pPr algn="ctr" defTabSz="914400">
              <a:buSzPct val="25000"/>
            </a:pPr>
            <a:r>
              <a:rPr lang="en-US" sz="1200" kern="0">
                <a:solidFill>
                  <a:srgbClr val="FFFFFF"/>
                </a:solidFill>
                <a:latin typeface="Calibri"/>
                <a:ea typeface="Calibri"/>
                <a:cs typeface="Calibri"/>
                <a:sym typeface="Calibri"/>
              </a:rPr>
              <a:t>3b. FHIR resources</a:t>
            </a:r>
          </a:p>
        </p:txBody>
      </p:sp>
      <p:sp>
        <p:nvSpPr>
          <p:cNvPr id="380" name="Shape 380"/>
          <p:cNvSpPr txBox="1"/>
          <p:nvPr/>
        </p:nvSpPr>
        <p:spPr>
          <a:xfrm>
            <a:off x="745922" y="4658626"/>
            <a:ext cx="2166900" cy="307800"/>
          </a:xfrm>
          <a:prstGeom prst="rect">
            <a:avLst/>
          </a:prstGeom>
          <a:noFill/>
          <a:ln>
            <a:noFill/>
          </a:ln>
        </p:spPr>
        <p:txBody>
          <a:bodyPr wrap="square" lIns="91425" tIns="45700" rIns="91425" bIns="45700" anchor="t" anchorCtr="0">
            <a:noAutofit/>
          </a:bodyPr>
          <a:lstStyle/>
          <a:p>
            <a:pPr algn="ctr" defTabSz="914400">
              <a:buSzPct val="25000"/>
            </a:pPr>
            <a:r>
              <a:rPr lang="en-US" sz="1400" kern="0">
                <a:solidFill>
                  <a:srgbClr val="000000"/>
                </a:solidFill>
                <a:latin typeface="Calibri"/>
                <a:ea typeface="Calibri"/>
                <a:cs typeface="Calibri"/>
                <a:sym typeface="Calibri"/>
              </a:rPr>
              <a:t>3. Display Data</a:t>
            </a:r>
          </a:p>
        </p:txBody>
      </p:sp>
      <p:sp>
        <p:nvSpPr>
          <p:cNvPr id="381" name="Shape 381"/>
          <p:cNvSpPr/>
          <p:nvPr/>
        </p:nvSpPr>
        <p:spPr>
          <a:xfrm>
            <a:off x="1730966" y="3499821"/>
            <a:ext cx="4152600" cy="1134000"/>
          </a:xfrm>
          <a:prstGeom prst="leftArrow">
            <a:avLst>
              <a:gd name="adj1" fmla="val 50000"/>
              <a:gd name="adj2" fmla="val 50000"/>
            </a:avLst>
          </a:prstGeom>
          <a:solidFill>
            <a:schemeClr val="accent1"/>
          </a:solidFill>
          <a:ln>
            <a:noFill/>
          </a:ln>
        </p:spPr>
        <p:txBody>
          <a:bodyPr wrap="square" lIns="91425" tIns="45700" rIns="91425" bIns="45700" anchor="ctr" anchorCtr="0">
            <a:noAutofit/>
          </a:bodyPr>
          <a:lstStyle/>
          <a:p>
            <a:pPr algn="ctr" defTabSz="914400">
              <a:buSzPct val="25000"/>
            </a:pPr>
            <a:r>
              <a:rPr lang="en-US" sz="1200" kern="0">
                <a:solidFill>
                  <a:srgbClr val="FFFFFF"/>
                </a:solidFill>
                <a:latin typeface="Calibri"/>
                <a:ea typeface="Calibri"/>
                <a:cs typeface="Calibri"/>
                <a:sym typeface="Calibri"/>
              </a:rPr>
              <a:t>2a. Auth token for data access / user identity /</a:t>
            </a:r>
          </a:p>
          <a:p>
            <a:pPr algn="ctr" defTabSz="914400">
              <a:buSzPct val="25000"/>
            </a:pPr>
            <a:r>
              <a:rPr lang="en-US" sz="1200" kern="0">
                <a:solidFill>
                  <a:srgbClr val="FFFFFF"/>
                </a:solidFill>
                <a:latin typeface="Calibri"/>
                <a:ea typeface="Calibri"/>
                <a:cs typeface="Calibri"/>
                <a:sym typeface="Calibri"/>
              </a:rPr>
              <a:t>context (current patient, encounter) / </a:t>
            </a:r>
          </a:p>
          <a:p>
            <a:pPr algn="ctr" defTabSz="914400">
              <a:buSzPct val="25000"/>
            </a:pPr>
            <a:r>
              <a:rPr lang="en-US" sz="1200" kern="0">
                <a:solidFill>
                  <a:srgbClr val="FFFFFF"/>
                </a:solidFill>
                <a:latin typeface="Calibri"/>
                <a:ea typeface="Calibri"/>
                <a:cs typeface="Calibri"/>
                <a:sym typeface="Calibri"/>
              </a:rPr>
              <a:t>extras (stylesheet, etc.)</a:t>
            </a:r>
          </a:p>
        </p:txBody>
      </p:sp>
      <p:sp>
        <p:nvSpPr>
          <p:cNvPr id="382" name="Shape 382"/>
          <p:cNvSpPr txBox="1"/>
          <p:nvPr/>
        </p:nvSpPr>
        <p:spPr>
          <a:xfrm>
            <a:off x="6121900" y="1365979"/>
            <a:ext cx="2166900" cy="523200"/>
          </a:xfrm>
          <a:prstGeom prst="rect">
            <a:avLst/>
          </a:prstGeom>
          <a:noFill/>
          <a:ln>
            <a:noFill/>
          </a:ln>
        </p:spPr>
        <p:txBody>
          <a:bodyPr wrap="square" lIns="91425" tIns="45700" rIns="91425" bIns="45700" anchor="t" anchorCtr="0">
            <a:noAutofit/>
          </a:bodyPr>
          <a:lstStyle/>
          <a:p>
            <a:pPr algn="ctr" defTabSz="914400">
              <a:buSzPct val="25000"/>
            </a:pPr>
            <a:r>
              <a:rPr lang="en-US" sz="1400" kern="0">
                <a:solidFill>
                  <a:srgbClr val="000000"/>
                </a:solidFill>
                <a:latin typeface="Calibri"/>
                <a:ea typeface="Calibri"/>
                <a:cs typeface="Calibri"/>
                <a:sym typeface="Calibri"/>
              </a:rPr>
              <a:t>1. Choose App </a:t>
            </a:r>
          </a:p>
          <a:p>
            <a:pPr algn="ctr" defTabSz="914400">
              <a:buSzPct val="25000"/>
            </a:pPr>
            <a:r>
              <a:rPr lang="en-US" sz="1400" kern="0">
                <a:solidFill>
                  <a:srgbClr val="000000"/>
                </a:solidFill>
                <a:latin typeface="Calibri"/>
                <a:ea typeface="Calibri"/>
                <a:cs typeface="Calibri"/>
                <a:sym typeface="Calibri"/>
              </a:rPr>
              <a:t>(from registered apps)</a:t>
            </a:r>
          </a:p>
        </p:txBody>
      </p:sp>
      <p:pic>
        <p:nvPicPr>
          <p:cNvPr id="383" name="Shape 383"/>
          <p:cNvPicPr preferRelativeResize="0"/>
          <p:nvPr/>
        </p:nvPicPr>
        <p:blipFill rotWithShape="1">
          <a:blip r:embed="rId3">
            <a:alphaModFix/>
          </a:blip>
          <a:srcRect/>
          <a:stretch/>
        </p:blipFill>
        <p:spPr>
          <a:xfrm>
            <a:off x="6595110" y="1897486"/>
            <a:ext cx="1220400" cy="1057500"/>
          </a:xfrm>
          <a:prstGeom prst="rect">
            <a:avLst/>
          </a:prstGeom>
          <a:noFill/>
          <a:ln w="9525" cap="flat" cmpd="sng">
            <a:solidFill>
              <a:schemeClr val="dk1"/>
            </a:solidFill>
            <a:prstDash val="solid"/>
            <a:round/>
            <a:headEnd type="none" w="med" len="med"/>
            <a:tailEnd type="none" w="med" len="med"/>
          </a:ln>
        </p:spPr>
      </p:pic>
      <p:pic>
        <p:nvPicPr>
          <p:cNvPr id="384" name="Shape 384"/>
          <p:cNvPicPr preferRelativeResize="0"/>
          <p:nvPr/>
        </p:nvPicPr>
        <p:blipFill rotWithShape="1">
          <a:blip r:embed="rId4">
            <a:alphaModFix/>
          </a:blip>
          <a:srcRect/>
          <a:stretch/>
        </p:blipFill>
        <p:spPr>
          <a:xfrm>
            <a:off x="6350194" y="3741344"/>
            <a:ext cx="1710300" cy="1079700"/>
          </a:xfrm>
          <a:prstGeom prst="rect">
            <a:avLst/>
          </a:prstGeom>
          <a:noFill/>
          <a:ln w="9525" cap="flat" cmpd="sng">
            <a:solidFill>
              <a:schemeClr val="dk1"/>
            </a:solidFill>
            <a:prstDash val="solid"/>
            <a:round/>
            <a:headEnd type="none" w="med" len="med"/>
            <a:tailEnd type="none" w="med" len="med"/>
          </a:ln>
        </p:spPr>
      </p:pic>
      <p:sp>
        <p:nvSpPr>
          <p:cNvPr id="385" name="Shape 385"/>
          <p:cNvSpPr txBox="1"/>
          <p:nvPr/>
        </p:nvSpPr>
        <p:spPr>
          <a:xfrm>
            <a:off x="6136480" y="3197406"/>
            <a:ext cx="1950000" cy="523199"/>
          </a:xfrm>
          <a:prstGeom prst="rect">
            <a:avLst/>
          </a:prstGeom>
          <a:noFill/>
          <a:ln>
            <a:noFill/>
          </a:ln>
        </p:spPr>
        <p:txBody>
          <a:bodyPr wrap="square" lIns="91425" tIns="45700" rIns="91425" bIns="45700" anchor="t" anchorCtr="0">
            <a:noAutofit/>
          </a:bodyPr>
          <a:lstStyle/>
          <a:p>
            <a:pPr algn="ctr" defTabSz="914400">
              <a:buSzPct val="25000"/>
            </a:pPr>
            <a:r>
              <a:rPr lang="en-US" sz="1400" kern="0">
                <a:solidFill>
                  <a:srgbClr val="000000"/>
                </a:solidFill>
                <a:latin typeface="Calibri"/>
                <a:ea typeface="Calibri"/>
                <a:cs typeface="Calibri"/>
                <a:sym typeface="Calibri"/>
              </a:rPr>
              <a:t>2. Authorize Access (limited data)</a:t>
            </a:r>
          </a:p>
        </p:txBody>
      </p:sp>
      <p:sp>
        <p:nvSpPr>
          <p:cNvPr id="386" name="Shape 386"/>
          <p:cNvSpPr/>
          <p:nvPr/>
        </p:nvSpPr>
        <p:spPr>
          <a:xfrm>
            <a:off x="1761791" y="1897486"/>
            <a:ext cx="4121700" cy="596700"/>
          </a:xfrm>
          <a:prstGeom prst="leftArrow">
            <a:avLst>
              <a:gd name="adj1" fmla="val 50000"/>
              <a:gd name="adj2" fmla="val 50000"/>
            </a:avLst>
          </a:prstGeom>
          <a:solidFill>
            <a:schemeClr val="accent1"/>
          </a:solidFill>
          <a:ln>
            <a:noFill/>
          </a:ln>
        </p:spPr>
        <p:txBody>
          <a:bodyPr wrap="square" lIns="91425" tIns="45700" rIns="91425" bIns="45700" anchor="ctr" anchorCtr="0">
            <a:noAutofit/>
          </a:bodyPr>
          <a:lstStyle/>
          <a:p>
            <a:pPr algn="ctr" defTabSz="914400">
              <a:buSzPct val="25000"/>
            </a:pPr>
            <a:r>
              <a:rPr lang="en-US" sz="1200" kern="0">
                <a:solidFill>
                  <a:srgbClr val="FFFFFF"/>
                </a:solidFill>
                <a:latin typeface="Calibri"/>
                <a:ea typeface="Calibri"/>
                <a:cs typeface="Calibri"/>
                <a:sym typeface="Calibri"/>
              </a:rPr>
              <a:t>1a. Launch information (server URL, token)</a:t>
            </a:r>
          </a:p>
        </p:txBody>
      </p:sp>
      <p:pic>
        <p:nvPicPr>
          <p:cNvPr id="387" name="Shape 387"/>
          <p:cNvPicPr preferRelativeResize="0"/>
          <p:nvPr/>
        </p:nvPicPr>
        <p:blipFill rotWithShape="1">
          <a:blip r:embed="rId5">
            <a:alphaModFix/>
          </a:blip>
          <a:srcRect/>
          <a:stretch/>
        </p:blipFill>
        <p:spPr>
          <a:xfrm>
            <a:off x="903080" y="5042742"/>
            <a:ext cx="1852500" cy="1260000"/>
          </a:xfrm>
          <a:prstGeom prst="rect">
            <a:avLst/>
          </a:prstGeom>
          <a:noFill/>
          <a:ln w="9525" cap="flat" cmpd="sng">
            <a:solidFill>
              <a:schemeClr val="dk1"/>
            </a:solidFill>
            <a:prstDash val="solid"/>
            <a:round/>
            <a:headEnd type="none" w="med" len="med"/>
            <a:tailEnd type="none" w="med" len="med"/>
          </a:ln>
        </p:spPr>
      </p:pic>
      <p:sp>
        <p:nvSpPr>
          <p:cNvPr id="17" name="Footer Placeholder 1"/>
          <p:cNvSpPr>
            <a:spLocks noGrp="1"/>
          </p:cNvSpPr>
          <p:nvPr>
            <p:ph type="ftr" idx="11"/>
          </p:nvPr>
        </p:nvSpPr>
        <p:spPr>
          <a:xfrm>
            <a:off x="2379518" y="6477222"/>
            <a:ext cx="3680893" cy="365099"/>
          </a:xfrm>
        </p:spPr>
        <p:txBody>
          <a:bodyPr/>
          <a:lstStyle/>
          <a:p>
            <a:r>
              <a:rPr lang="en-US" dirty="0" smtClean="0"/>
              <a:t>Source:  Mandel, Josh. “SMART An App Platform.” </a:t>
            </a:r>
            <a:endParaRPr lang="en-US" dirty="0"/>
          </a:p>
        </p:txBody>
      </p:sp>
    </p:spTree>
    <p:extLst>
      <p:ext uri="{BB962C8B-B14F-4D97-AF65-F5344CB8AC3E}">
        <p14:creationId xmlns:p14="http://schemas.microsoft.com/office/powerpoint/2010/main" val="3126541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42070"/>
            <a:ext cx="7886700" cy="1325700"/>
          </a:xfrm>
        </p:spPr>
        <p:txBody>
          <a:bodyPr/>
          <a:lstStyle/>
          <a:p>
            <a:pPr algn="ctr"/>
            <a:r>
              <a:rPr lang="en-US" dirty="0" smtClean="0">
                <a:solidFill>
                  <a:srgbClr val="217AA0"/>
                </a:solidFill>
              </a:rPr>
              <a:t>APP Ecosystem </a:t>
            </a:r>
            <a:endParaRPr lang="en-US" dirty="0">
              <a:solidFill>
                <a:srgbClr val="217AA0"/>
              </a:solidFill>
            </a:endParaRPr>
          </a:p>
        </p:txBody>
      </p:sp>
    </p:spTree>
    <p:extLst>
      <p:ext uri="{BB962C8B-B14F-4D97-AF65-F5344CB8AC3E}">
        <p14:creationId xmlns:p14="http://schemas.microsoft.com/office/powerpoint/2010/main" val="23232424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3" name="Picture 2"/>
          <p:cNvPicPr>
            <a:picLocks noChangeAspect="1"/>
          </p:cNvPicPr>
          <p:nvPr/>
        </p:nvPicPr>
        <p:blipFill rotWithShape="1">
          <a:blip r:embed="rId3"/>
          <a:srcRect l="13402" t="12211" r="9278" b="14845"/>
          <a:stretch/>
        </p:blipFill>
        <p:spPr>
          <a:xfrm>
            <a:off x="247649" y="868316"/>
            <a:ext cx="8594725" cy="4560934"/>
          </a:xfrm>
          <a:prstGeom prst="rect">
            <a:avLst/>
          </a:prstGeom>
        </p:spPr>
      </p:pic>
      <p:sp>
        <p:nvSpPr>
          <p:cNvPr id="4" name="TextBox 3"/>
          <p:cNvSpPr txBox="1"/>
          <p:nvPr/>
        </p:nvSpPr>
        <p:spPr>
          <a:xfrm>
            <a:off x="409575" y="6139249"/>
            <a:ext cx="6819900" cy="276999"/>
          </a:xfrm>
          <a:prstGeom prst="rect">
            <a:avLst/>
          </a:prstGeom>
          <a:noFill/>
        </p:spPr>
        <p:txBody>
          <a:bodyPr wrap="square" rtlCol="0">
            <a:spAutoFit/>
          </a:bodyPr>
          <a:lstStyle/>
          <a:p>
            <a:r>
              <a:rPr lang="en-US" sz="1200" dirty="0" smtClean="0"/>
              <a:t>Source https</a:t>
            </a:r>
            <a:r>
              <a:rPr lang="en-US" sz="1200" dirty="0"/>
              <a:t>://apps.smarthealthit.org/</a:t>
            </a:r>
          </a:p>
        </p:txBody>
      </p:sp>
    </p:spTree>
    <p:extLst>
      <p:ext uri="{BB962C8B-B14F-4D97-AF65-F5344CB8AC3E}">
        <p14:creationId xmlns:p14="http://schemas.microsoft.com/office/powerpoint/2010/main" val="4817243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8739" y="2852104"/>
            <a:ext cx="7970983" cy="804333"/>
          </a:xfrm>
        </p:spPr>
        <p:txBody>
          <a:bodyPr/>
          <a:lstStyle/>
          <a:p>
            <a:pPr algn="ctr"/>
            <a:r>
              <a:rPr lang="en-US" sz="3600" dirty="0" smtClean="0"/>
              <a:t>Exemplars</a:t>
            </a:r>
            <a:endParaRPr lang="en-US" sz="3600" dirty="0"/>
          </a:p>
        </p:txBody>
      </p:sp>
    </p:spTree>
    <p:extLst>
      <p:ext uri="{BB962C8B-B14F-4D97-AF65-F5344CB8AC3E}">
        <p14:creationId xmlns:p14="http://schemas.microsoft.com/office/powerpoint/2010/main" val="19006846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233" t="18164" r="5564" b="7227"/>
          <a:stretch/>
        </p:blipFill>
        <p:spPr bwMode="auto">
          <a:xfrm>
            <a:off x="400050" y="185738"/>
            <a:ext cx="8743950" cy="545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14350" y="5857875"/>
            <a:ext cx="8029575" cy="215444"/>
          </a:xfrm>
          <a:prstGeom prst="rect">
            <a:avLst/>
          </a:prstGeom>
          <a:noFill/>
        </p:spPr>
        <p:txBody>
          <a:bodyPr wrap="square" rtlCol="0">
            <a:spAutoFit/>
          </a:bodyPr>
          <a:lstStyle/>
          <a:p>
            <a:r>
              <a:rPr lang="en-US" sz="800" dirty="0" smtClean="0"/>
              <a:t>Source https</a:t>
            </a:r>
            <a:r>
              <a:rPr lang="en-US" sz="800" dirty="0"/>
              <a:t>://gallery.smarthealthit.org/</a:t>
            </a:r>
          </a:p>
        </p:txBody>
      </p:sp>
    </p:spTree>
    <p:extLst>
      <p:ext uri="{BB962C8B-B14F-4D97-AF65-F5344CB8AC3E}">
        <p14:creationId xmlns:p14="http://schemas.microsoft.com/office/powerpoint/2010/main" val="35446771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Shape 572"/>
          <p:cNvPicPr preferRelativeResize="0"/>
          <p:nvPr/>
        </p:nvPicPr>
        <p:blipFill rotWithShape="1">
          <a:blip r:embed="rId3">
            <a:alphaModFix/>
          </a:blip>
          <a:srcRect/>
          <a:stretch/>
        </p:blipFill>
        <p:spPr>
          <a:xfrm>
            <a:off x="619045" y="608195"/>
            <a:ext cx="8184900" cy="5544000"/>
          </a:xfrm>
          <a:prstGeom prst="rect">
            <a:avLst/>
          </a:prstGeom>
          <a:noFill/>
          <a:ln w="9525" cap="flat" cmpd="sng">
            <a:solidFill>
              <a:schemeClr val="dk1"/>
            </a:solidFill>
            <a:prstDash val="solid"/>
            <a:round/>
            <a:headEnd type="none" w="med" len="med"/>
            <a:tailEnd type="none" w="med" len="med"/>
          </a:ln>
        </p:spPr>
      </p:pic>
      <p:sp>
        <p:nvSpPr>
          <p:cNvPr id="3" name="Footer Placeholder 1"/>
          <p:cNvSpPr>
            <a:spLocks noGrp="1"/>
          </p:cNvSpPr>
          <p:nvPr>
            <p:ph type="ftr" idx="11"/>
          </p:nvPr>
        </p:nvSpPr>
        <p:spPr>
          <a:xfrm>
            <a:off x="524741" y="6460260"/>
            <a:ext cx="3870614" cy="365099"/>
          </a:xfrm>
        </p:spPr>
        <p:txBody>
          <a:bodyPr/>
          <a:lstStyle/>
          <a:p>
            <a:r>
              <a:rPr lang="en-US" dirty="0" smtClean="0"/>
              <a:t>Source Mandel, Josh. “SMART An App Platform.” </a:t>
            </a:r>
            <a:endParaRPr lang="en-US" dirty="0"/>
          </a:p>
        </p:txBody>
      </p:sp>
    </p:spTree>
    <p:extLst>
      <p:ext uri="{BB962C8B-B14F-4D97-AF65-F5344CB8AC3E}">
        <p14:creationId xmlns:p14="http://schemas.microsoft.com/office/powerpoint/2010/main" val="15861267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068" t="15292" r="53508" b="7309"/>
          <a:stretch/>
        </p:blipFill>
        <p:spPr>
          <a:xfrm>
            <a:off x="290456" y="914398"/>
            <a:ext cx="8721517" cy="4475181"/>
          </a:xfrm>
          <a:prstGeom prst="rect">
            <a:avLst/>
          </a:prstGeom>
        </p:spPr>
      </p:pic>
      <p:sp>
        <p:nvSpPr>
          <p:cNvPr id="2" name="Rectangle 1"/>
          <p:cNvSpPr/>
          <p:nvPr/>
        </p:nvSpPr>
        <p:spPr>
          <a:xfrm>
            <a:off x="445420" y="6174571"/>
            <a:ext cx="1872629" cy="215444"/>
          </a:xfrm>
          <a:prstGeom prst="rect">
            <a:avLst/>
          </a:prstGeom>
        </p:spPr>
        <p:txBody>
          <a:bodyPr wrap="none">
            <a:spAutoFit/>
          </a:bodyPr>
          <a:lstStyle/>
          <a:p>
            <a:r>
              <a:rPr lang="en-US" sz="800" dirty="0" smtClean="0"/>
              <a:t>Source https</a:t>
            </a:r>
            <a:r>
              <a:rPr lang="en-US" sz="800" dirty="0"/>
              <a:t>://</a:t>
            </a:r>
            <a:r>
              <a:rPr lang="en-US" sz="800" dirty="0" smtClean="0"/>
              <a:t>apps.smarthealthit.org</a:t>
            </a:r>
            <a:endParaRPr lang="en-US" dirty="0"/>
          </a:p>
        </p:txBody>
      </p:sp>
    </p:spTree>
    <p:extLst>
      <p:ext uri="{BB962C8B-B14F-4D97-AF65-F5344CB8AC3E}">
        <p14:creationId xmlns:p14="http://schemas.microsoft.com/office/powerpoint/2010/main" val="2008444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pic>
        <p:nvPicPr>
          <p:cNvPr id="584" name="Shape 584"/>
          <p:cNvPicPr preferRelativeResize="0"/>
          <p:nvPr/>
        </p:nvPicPr>
        <p:blipFill rotWithShape="1">
          <a:blip r:embed="rId3">
            <a:alphaModFix/>
          </a:blip>
          <a:srcRect/>
          <a:stretch/>
        </p:blipFill>
        <p:spPr>
          <a:xfrm>
            <a:off x="336884" y="426904"/>
            <a:ext cx="8578500" cy="5888100"/>
          </a:xfrm>
          <a:prstGeom prst="rect">
            <a:avLst/>
          </a:prstGeom>
          <a:noFill/>
          <a:ln>
            <a:noFill/>
          </a:ln>
        </p:spPr>
      </p:pic>
      <p:sp>
        <p:nvSpPr>
          <p:cNvPr id="4" name="Rectangle 3"/>
          <p:cNvSpPr/>
          <p:nvPr/>
        </p:nvSpPr>
        <p:spPr>
          <a:xfrm>
            <a:off x="258384" y="6464099"/>
            <a:ext cx="2738250" cy="276999"/>
          </a:xfrm>
          <a:prstGeom prst="rect">
            <a:avLst/>
          </a:prstGeom>
        </p:spPr>
        <p:txBody>
          <a:bodyPr wrap="none">
            <a:spAutoFit/>
          </a:bodyPr>
          <a:lstStyle/>
          <a:p>
            <a:r>
              <a:rPr lang="en-US" sz="1200" dirty="0" smtClean="0"/>
              <a:t>Source https</a:t>
            </a:r>
            <a:r>
              <a:rPr lang="en-US" sz="1200" dirty="0"/>
              <a:t>://apps.smarthealthit.org/</a:t>
            </a:r>
          </a:p>
        </p:txBody>
      </p:sp>
    </p:spTree>
    <p:extLst>
      <p:ext uri="{BB962C8B-B14F-4D97-AF65-F5344CB8AC3E}">
        <p14:creationId xmlns:p14="http://schemas.microsoft.com/office/powerpoint/2010/main" val="19688224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Shape 558"/>
          <p:cNvPicPr preferRelativeResize="0">
            <a:picLocks noGrp="1"/>
          </p:cNvPicPr>
          <p:nvPr>
            <p:ph type="body" idx="1"/>
          </p:nvPr>
        </p:nvPicPr>
        <p:blipFill rotWithShape="1">
          <a:blip r:embed="rId3">
            <a:alphaModFix/>
          </a:blip>
          <a:srcRect/>
          <a:stretch/>
        </p:blipFill>
        <p:spPr>
          <a:xfrm>
            <a:off x="1350287" y="185747"/>
            <a:ext cx="6399300" cy="6094499"/>
          </a:xfrm>
          <a:prstGeom prst="rect">
            <a:avLst/>
          </a:prstGeom>
          <a:noFill/>
          <a:ln>
            <a:noFill/>
          </a:ln>
          <a:effectLst>
            <a:outerShdw blurRad="292100" dist="139700" dir="2700000" algn="tl" rotWithShape="0">
              <a:srgbClr val="333333">
                <a:alpha val="64705"/>
              </a:srgbClr>
            </a:outerShdw>
          </a:effectLst>
        </p:spPr>
      </p:pic>
      <p:sp>
        <p:nvSpPr>
          <p:cNvPr id="4" name="Footer Placeholder 1"/>
          <p:cNvSpPr txBox="1">
            <a:spLocks/>
          </p:cNvSpPr>
          <p:nvPr/>
        </p:nvSpPr>
        <p:spPr>
          <a:xfrm>
            <a:off x="524741" y="6460260"/>
            <a:ext cx="3870614" cy="365099"/>
          </a:xfrm>
          <a:prstGeom prst="rect">
            <a:avLst/>
          </a:prstGeom>
          <a:noFill/>
          <a:ln>
            <a:noFill/>
          </a:ln>
        </p:spPr>
        <p:txBody>
          <a:bodyPr wrap="square" lIns="91425" tIns="91425" rIns="91425" bIns="91425" anchor="ctr" anchorCtr="0"/>
          <a:lstStyle>
            <a:defPPr>
              <a:defRPr lang="en-US"/>
            </a:defPPr>
            <a:lvl1pPr marL="0" marR="0" lvl="0" indent="0" algn="ctr" defTabSz="457200" rtl="0" eaLnBrk="1" latinLnBrk="0" hangingPunct="1">
              <a:spcBef>
                <a:spcPts val="0"/>
              </a:spcBef>
              <a:buNone/>
              <a:defRPr sz="1200" b="0" i="0" u="none" strike="noStrike" kern="1200" cap="none">
                <a:solidFill>
                  <a:srgbClr val="888888"/>
                </a:solidFill>
                <a:latin typeface="Calibri"/>
                <a:ea typeface="Calibri"/>
                <a:cs typeface="Calibri"/>
                <a:sym typeface="Calibri"/>
              </a:defRPr>
            </a:lvl1pPr>
            <a:lvl2pPr marL="457200" marR="0" lvl="1"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2pPr>
            <a:lvl3pPr marL="914400" marR="0" lvl="2"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3pPr>
            <a:lvl4pPr marL="1371600" marR="0" lvl="3"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4pPr>
            <a:lvl5pPr marL="1828800" marR="0" lvl="4"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5pPr>
            <a:lvl6pPr marL="2286000" marR="0" lvl="5"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6pPr>
            <a:lvl7pPr marL="2743200" marR="0" lvl="6"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7pPr>
            <a:lvl8pPr marL="3200400" marR="0" lvl="7"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8pPr>
            <a:lvl9pPr marL="3657600" marR="0" lvl="8"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9pPr>
          </a:lstStyle>
          <a:p>
            <a:r>
              <a:rPr lang="en-US" smtClean="0"/>
              <a:t>Source Mandel, Josh. “SMART An App Platform.” </a:t>
            </a:r>
            <a:endParaRPr lang="en-US" dirty="0"/>
          </a:p>
        </p:txBody>
      </p:sp>
    </p:spTree>
    <p:extLst>
      <p:ext uri="{BB962C8B-B14F-4D97-AF65-F5344CB8AC3E}">
        <p14:creationId xmlns:p14="http://schemas.microsoft.com/office/powerpoint/2010/main" val="16678106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667440" y="98853"/>
            <a:ext cx="7829400" cy="1325700"/>
          </a:xfrm>
          <a:prstGeom prst="rect">
            <a:avLst/>
          </a:prstGeom>
          <a:noFill/>
          <a:ln>
            <a:noFill/>
          </a:ln>
        </p:spPr>
        <p:txBody>
          <a:bodyPr wrap="square" lIns="91425" tIns="45700" rIns="91425" bIns="45700" anchor="ctr" anchorCtr="0">
            <a:noAutofit/>
          </a:bodyPr>
          <a:lstStyle/>
          <a:p>
            <a:pPr marL="0" marR="0" lvl="0" indent="0" algn="l" rtl="0">
              <a:lnSpc>
                <a:spcPct val="90000"/>
              </a:lnSpc>
              <a:spcBef>
                <a:spcPts val="0"/>
              </a:spcBef>
              <a:buClr>
                <a:schemeClr val="accent5"/>
              </a:buClr>
              <a:buSzPct val="25000"/>
              <a:buFont typeface="Calibri"/>
              <a:buNone/>
            </a:pPr>
            <a:r>
              <a:rPr lang="en-US" sz="4000" b="0" i="0" u="none" strike="noStrike" cap="none" dirty="0">
                <a:solidFill>
                  <a:schemeClr val="accent5"/>
                </a:solidFill>
                <a:latin typeface="Calibri"/>
                <a:ea typeface="Calibri"/>
                <a:cs typeface="Calibri"/>
                <a:sym typeface="Calibri"/>
              </a:rPr>
              <a:t>KLAS Connected Apps Report</a:t>
            </a:r>
            <a:br>
              <a:rPr lang="en-US" sz="4000" b="0" i="0" u="none" strike="noStrike" cap="none" dirty="0">
                <a:solidFill>
                  <a:schemeClr val="accent5"/>
                </a:solidFill>
                <a:latin typeface="Calibri"/>
                <a:ea typeface="Calibri"/>
                <a:cs typeface="Calibri"/>
                <a:sym typeface="Calibri"/>
              </a:rPr>
            </a:br>
            <a:r>
              <a:rPr lang="en-US" sz="2000" b="0" i="0" u="sng" strike="noStrike" cap="none" dirty="0">
                <a:solidFill>
                  <a:schemeClr val="hlink"/>
                </a:solidFill>
                <a:latin typeface="Calibri"/>
                <a:ea typeface="Calibri"/>
                <a:cs typeface="Calibri"/>
                <a:sym typeface="Calibri"/>
                <a:hlinkClick r:id="rId3"/>
              </a:rPr>
              <a:t>http://</a:t>
            </a:r>
            <a:r>
              <a:rPr lang="en-US" sz="2000" u="sng" dirty="0">
                <a:solidFill>
                  <a:schemeClr val="hlink"/>
                </a:solidFill>
                <a:hlinkClick r:id="rId3"/>
              </a:rPr>
              <a:t>smarthealthit</a:t>
            </a:r>
            <a:r>
              <a:rPr lang="en-US" sz="2000" b="0" i="0" u="sng" strike="noStrike" cap="none" dirty="0">
                <a:solidFill>
                  <a:schemeClr val="hlink"/>
                </a:solidFill>
                <a:latin typeface="Calibri"/>
                <a:ea typeface="Calibri"/>
                <a:cs typeface="Calibri"/>
                <a:sym typeface="Calibri"/>
                <a:hlinkClick r:id="rId3"/>
              </a:rPr>
              <a:t>.org/apps-report</a:t>
            </a:r>
          </a:p>
        </p:txBody>
      </p:sp>
      <p:sp>
        <p:nvSpPr>
          <p:cNvPr id="171" name="Shape 171"/>
          <p:cNvSpPr txBox="1"/>
          <p:nvPr/>
        </p:nvSpPr>
        <p:spPr>
          <a:xfrm>
            <a:off x="3525794" y="98853"/>
            <a:ext cx="184800" cy="369299"/>
          </a:xfrm>
          <a:prstGeom prst="rect">
            <a:avLst/>
          </a:prstGeom>
          <a:noFill/>
          <a:ln>
            <a:noFill/>
          </a:ln>
        </p:spPr>
        <p:txBody>
          <a:bodyPr wrap="square" lIns="91425" tIns="45700" rIns="91425" bIns="45700" anchor="t" anchorCtr="0">
            <a:noAutofit/>
          </a:bodyPr>
          <a:lstStyle/>
          <a:p>
            <a:pPr defTabSz="914400"/>
            <a:endParaRPr kern="0">
              <a:solidFill>
                <a:srgbClr val="000000"/>
              </a:solidFill>
              <a:latin typeface="Calibri"/>
              <a:ea typeface="Calibri"/>
              <a:cs typeface="Calibri"/>
              <a:sym typeface="Calibri"/>
            </a:endParaRPr>
          </a:p>
        </p:txBody>
      </p:sp>
      <p:pic>
        <p:nvPicPr>
          <p:cNvPr id="172" name="Shape 172"/>
          <p:cNvPicPr preferRelativeResize="0">
            <a:picLocks noGrp="1"/>
          </p:cNvPicPr>
          <p:nvPr>
            <p:ph type="body" idx="1"/>
          </p:nvPr>
        </p:nvPicPr>
        <p:blipFill rotWithShape="1">
          <a:blip r:embed="rId4">
            <a:alphaModFix/>
          </a:blip>
          <a:srcRect/>
          <a:stretch/>
        </p:blipFill>
        <p:spPr>
          <a:xfrm>
            <a:off x="2820840" y="1551427"/>
            <a:ext cx="3522600" cy="4558800"/>
          </a:xfrm>
          <a:prstGeom prst="rect">
            <a:avLst/>
          </a:prstGeom>
          <a:solidFill>
            <a:srgbClr val="ECECEC"/>
          </a:solidFill>
          <a:ln w="88900" cap="sq" cmpd="sng">
            <a:solidFill>
              <a:srgbClr val="FFFFFF"/>
            </a:solidFill>
            <a:prstDash val="solid"/>
            <a:miter lim="8000"/>
            <a:headEnd type="none" w="med" len="med"/>
            <a:tailEnd type="none" w="med" len="med"/>
          </a:ln>
          <a:effectLst>
            <a:outerShdw blurRad="54999" dist="18000" dir="5400000" algn="tl" rotWithShape="0">
              <a:srgbClr val="000000">
                <a:alpha val="40000"/>
              </a:srgbClr>
            </a:outerShdw>
          </a:effectLst>
        </p:spPr>
      </p:pic>
      <p:sp>
        <p:nvSpPr>
          <p:cNvPr id="6" name="Footer Placeholder 1"/>
          <p:cNvSpPr txBox="1">
            <a:spLocks/>
          </p:cNvSpPr>
          <p:nvPr/>
        </p:nvSpPr>
        <p:spPr>
          <a:xfrm>
            <a:off x="0" y="6524003"/>
            <a:ext cx="3870614" cy="365099"/>
          </a:xfrm>
          <a:prstGeom prst="rect">
            <a:avLst/>
          </a:prstGeom>
          <a:noFill/>
          <a:ln>
            <a:noFill/>
          </a:ln>
        </p:spPr>
        <p:txBody>
          <a:bodyPr wrap="square" lIns="91425" tIns="91425" rIns="91425" bIns="91425" anchor="ctr" anchorCtr="0"/>
          <a:lstStyle>
            <a:defPPr>
              <a:defRPr lang="en-US"/>
            </a:defPPr>
            <a:lvl1pPr marL="0" marR="0" lvl="0" indent="0" algn="ctr" defTabSz="457200" rtl="0" eaLnBrk="1" latinLnBrk="0" hangingPunct="1">
              <a:spcBef>
                <a:spcPts val="0"/>
              </a:spcBef>
              <a:buNone/>
              <a:defRPr sz="1200" b="0" i="0" u="none" strike="noStrike" kern="1200" cap="none">
                <a:solidFill>
                  <a:srgbClr val="888888"/>
                </a:solidFill>
                <a:latin typeface="Calibri"/>
                <a:ea typeface="Calibri"/>
                <a:cs typeface="Calibri"/>
                <a:sym typeface="Calibri"/>
              </a:defRPr>
            </a:lvl1pPr>
            <a:lvl2pPr marL="457200" marR="0" lvl="1"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2pPr>
            <a:lvl3pPr marL="914400" marR="0" lvl="2"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3pPr>
            <a:lvl4pPr marL="1371600" marR="0" lvl="3"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4pPr>
            <a:lvl5pPr marL="1828800" marR="0" lvl="4"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5pPr>
            <a:lvl6pPr marL="2286000" marR="0" lvl="5"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6pPr>
            <a:lvl7pPr marL="2743200" marR="0" lvl="6"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7pPr>
            <a:lvl8pPr marL="3200400" marR="0" lvl="7"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8pPr>
            <a:lvl9pPr marL="3657600" marR="0" lvl="8" indent="0" algn="l" defTabSz="457200" rtl="0" eaLnBrk="1" latinLnBrk="0" hangingPunct="1">
              <a:spcBef>
                <a:spcPts val="0"/>
              </a:spcBef>
              <a:buNone/>
              <a:defRPr sz="1800" b="0" i="0" u="none" strike="noStrike" kern="1200" cap="none">
                <a:solidFill>
                  <a:schemeClr val="dk1"/>
                </a:solidFill>
                <a:latin typeface="Calibri"/>
                <a:ea typeface="Calibri"/>
                <a:cs typeface="Calibri"/>
                <a:sym typeface="Calibri"/>
              </a:defRPr>
            </a:lvl9pPr>
          </a:lstStyle>
          <a:p>
            <a:r>
              <a:rPr lang="en-US" smtClean="0"/>
              <a:t>Source Mandel, Josh. “SMART An App Platform.” </a:t>
            </a:r>
            <a:endParaRPr lang="en-US" dirty="0"/>
          </a:p>
        </p:txBody>
      </p:sp>
    </p:spTree>
    <p:extLst>
      <p:ext uri="{BB962C8B-B14F-4D97-AF65-F5344CB8AC3E}">
        <p14:creationId xmlns:p14="http://schemas.microsoft.com/office/powerpoint/2010/main" val="14834006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741" y="2858943"/>
            <a:ext cx="7886700" cy="1325700"/>
          </a:xfrm>
        </p:spPr>
        <p:txBody>
          <a:bodyPr/>
          <a:lstStyle/>
          <a:p>
            <a:pPr algn="ctr"/>
            <a:r>
              <a:rPr lang="en-US" dirty="0" smtClean="0">
                <a:solidFill>
                  <a:srgbClr val="217AA0"/>
                </a:solidFill>
              </a:rPr>
              <a:t>Tools and Resources</a:t>
            </a:r>
            <a:endParaRPr lang="en-US" dirty="0">
              <a:solidFill>
                <a:srgbClr val="217AA0"/>
              </a:solidFill>
            </a:endParaRPr>
          </a:p>
        </p:txBody>
      </p:sp>
      <p:sp>
        <p:nvSpPr>
          <p:cNvPr id="4" name="Footer Placeholder 3"/>
          <p:cNvSpPr>
            <a:spLocks noGrp="1"/>
          </p:cNvSpPr>
          <p:nvPr>
            <p:ph type="ftr" idx="11"/>
          </p:nvPr>
        </p:nvSpPr>
        <p:spPr>
          <a:xfrm>
            <a:off x="6665768" y="6492901"/>
            <a:ext cx="3086100" cy="365099"/>
          </a:xfrm>
        </p:spPr>
        <p:txBody>
          <a:bodyPr/>
          <a:lstStyle/>
          <a:p>
            <a:r>
              <a:rPr lang="en-US" dirty="0" smtClean="0"/>
              <a:t>© Culbertson 2017</a:t>
            </a:r>
            <a:endParaRPr lang="en-US" dirty="0"/>
          </a:p>
        </p:txBody>
      </p:sp>
    </p:spTree>
    <p:extLst>
      <p:ext uri="{BB962C8B-B14F-4D97-AF65-F5344CB8AC3E}">
        <p14:creationId xmlns:p14="http://schemas.microsoft.com/office/powerpoint/2010/main" val="1845120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p:nvPr/>
        </p:nvSpPr>
        <p:spPr>
          <a:xfrm>
            <a:off x="3525794" y="98853"/>
            <a:ext cx="184800" cy="369299"/>
          </a:xfrm>
          <a:prstGeom prst="rect">
            <a:avLst/>
          </a:prstGeom>
          <a:noFill/>
          <a:ln>
            <a:noFill/>
          </a:ln>
        </p:spPr>
        <p:txBody>
          <a:bodyPr wrap="square" lIns="91425" tIns="45700" rIns="91425" bIns="45700" anchor="t" anchorCtr="0">
            <a:noAutofit/>
          </a:bodyPr>
          <a:lstStyle/>
          <a:p>
            <a:pPr defTabSz="914400"/>
            <a:endParaRPr kern="0">
              <a:solidFill>
                <a:srgbClr val="000000"/>
              </a:solidFill>
              <a:latin typeface="Calibri"/>
              <a:ea typeface="Calibri"/>
              <a:cs typeface="Calibri"/>
              <a:sym typeface="Calibri"/>
            </a:endParaRPr>
          </a:p>
        </p:txBody>
      </p:sp>
      <p:pic>
        <p:nvPicPr>
          <p:cNvPr id="435" name="Shape 435">
            <a:hlinkClick r:id="rId3"/>
          </p:cNvPr>
          <p:cNvPicPr preferRelativeResize="0"/>
          <p:nvPr/>
        </p:nvPicPr>
        <p:blipFill rotWithShape="1">
          <a:blip r:embed="rId4">
            <a:alphaModFix/>
          </a:blip>
          <a:srcRect/>
          <a:stretch/>
        </p:blipFill>
        <p:spPr>
          <a:xfrm>
            <a:off x="1361976" y="2290349"/>
            <a:ext cx="1587600" cy="1609200"/>
          </a:xfrm>
          <a:prstGeom prst="rect">
            <a:avLst/>
          </a:prstGeom>
          <a:noFill/>
          <a:ln>
            <a:noFill/>
          </a:ln>
        </p:spPr>
      </p:pic>
      <p:pic>
        <p:nvPicPr>
          <p:cNvPr id="436" name="Shape 436">
            <a:hlinkClick r:id="rId5"/>
          </p:cNvPr>
          <p:cNvPicPr preferRelativeResize="0"/>
          <p:nvPr/>
        </p:nvPicPr>
        <p:blipFill rotWithShape="1">
          <a:blip r:embed="rId6">
            <a:alphaModFix/>
          </a:blip>
          <a:srcRect/>
          <a:stretch/>
        </p:blipFill>
        <p:spPr>
          <a:xfrm>
            <a:off x="5986721" y="2011936"/>
            <a:ext cx="1583400" cy="2171700"/>
          </a:xfrm>
          <a:prstGeom prst="rect">
            <a:avLst/>
          </a:prstGeom>
          <a:noFill/>
          <a:ln>
            <a:noFill/>
          </a:ln>
        </p:spPr>
      </p:pic>
      <p:pic>
        <p:nvPicPr>
          <p:cNvPr id="437" name="Shape 437">
            <a:hlinkClick r:id="rId7"/>
          </p:cNvPr>
          <p:cNvPicPr preferRelativeResize="0"/>
          <p:nvPr/>
        </p:nvPicPr>
        <p:blipFill rotWithShape="1">
          <a:blip r:embed="rId8">
            <a:alphaModFix/>
          </a:blip>
          <a:srcRect/>
          <a:stretch/>
        </p:blipFill>
        <p:spPr>
          <a:xfrm>
            <a:off x="1444887" y="4408369"/>
            <a:ext cx="1421999" cy="1441200"/>
          </a:xfrm>
          <a:prstGeom prst="rect">
            <a:avLst/>
          </a:prstGeom>
          <a:noFill/>
          <a:ln>
            <a:noFill/>
          </a:ln>
        </p:spPr>
      </p:pic>
      <p:pic>
        <p:nvPicPr>
          <p:cNvPr id="438" name="Shape 438">
            <a:hlinkClick r:id="rId9"/>
          </p:cNvPr>
          <p:cNvPicPr preferRelativeResize="0"/>
          <p:nvPr/>
        </p:nvPicPr>
        <p:blipFill rotWithShape="1">
          <a:blip r:embed="rId10">
            <a:alphaModFix/>
          </a:blip>
          <a:srcRect/>
          <a:stretch/>
        </p:blipFill>
        <p:spPr>
          <a:xfrm>
            <a:off x="5781935" y="3976523"/>
            <a:ext cx="1993200" cy="2020200"/>
          </a:xfrm>
          <a:prstGeom prst="rect">
            <a:avLst/>
          </a:prstGeom>
          <a:noFill/>
          <a:ln>
            <a:noFill/>
          </a:ln>
        </p:spPr>
      </p:pic>
      <p:pic>
        <p:nvPicPr>
          <p:cNvPr id="439" name="Shape 439">
            <a:hlinkClick r:id="rId11"/>
          </p:cNvPr>
          <p:cNvPicPr preferRelativeResize="0"/>
          <p:nvPr/>
        </p:nvPicPr>
        <p:blipFill rotWithShape="1">
          <a:blip r:embed="rId12">
            <a:alphaModFix/>
          </a:blip>
          <a:srcRect/>
          <a:stretch/>
        </p:blipFill>
        <p:spPr>
          <a:xfrm>
            <a:off x="3674348" y="2091715"/>
            <a:ext cx="1587600" cy="1609200"/>
          </a:xfrm>
          <a:prstGeom prst="rect">
            <a:avLst/>
          </a:prstGeom>
          <a:noFill/>
          <a:ln>
            <a:noFill/>
          </a:ln>
        </p:spPr>
      </p:pic>
      <p:pic>
        <p:nvPicPr>
          <p:cNvPr id="440" name="Shape 440">
            <a:hlinkClick r:id="rId13"/>
          </p:cNvPr>
          <p:cNvPicPr preferRelativeResize="0"/>
          <p:nvPr/>
        </p:nvPicPr>
        <p:blipFill rotWithShape="1">
          <a:blip r:embed="rId14">
            <a:alphaModFix/>
          </a:blip>
          <a:srcRect/>
          <a:stretch/>
        </p:blipFill>
        <p:spPr>
          <a:xfrm>
            <a:off x="3842003" y="4502112"/>
            <a:ext cx="1252500" cy="1253700"/>
          </a:xfrm>
          <a:prstGeom prst="rect">
            <a:avLst/>
          </a:prstGeom>
          <a:noFill/>
          <a:ln>
            <a:noFill/>
          </a:ln>
        </p:spPr>
      </p:pic>
      <p:sp>
        <p:nvSpPr>
          <p:cNvPr id="441" name="Shape 441"/>
          <p:cNvSpPr txBox="1"/>
          <p:nvPr/>
        </p:nvSpPr>
        <p:spPr>
          <a:xfrm>
            <a:off x="683498" y="706543"/>
            <a:ext cx="7569300" cy="646200"/>
          </a:xfrm>
          <a:prstGeom prst="rect">
            <a:avLst/>
          </a:prstGeom>
          <a:noFill/>
          <a:ln>
            <a:noFill/>
          </a:ln>
        </p:spPr>
        <p:txBody>
          <a:bodyPr wrap="square" lIns="91425" tIns="45700" rIns="91425" bIns="45700" anchor="t" anchorCtr="0">
            <a:noAutofit/>
          </a:bodyPr>
          <a:lstStyle/>
          <a:p>
            <a:pPr defTabSz="914400">
              <a:buSzPct val="25000"/>
            </a:pPr>
            <a:r>
              <a:rPr lang="en-US" sz="3600" kern="0" dirty="0">
                <a:solidFill>
                  <a:srgbClr val="5B9BD5"/>
                </a:solidFill>
                <a:latin typeface="Calibri"/>
                <a:ea typeface="Calibri"/>
                <a:cs typeface="Calibri"/>
                <a:sym typeface="Calibri"/>
              </a:rPr>
              <a:t>Software Libraries for </a:t>
            </a:r>
            <a:r>
              <a:rPr lang="en-US" sz="3600" kern="0" dirty="0" smtClean="0">
                <a:solidFill>
                  <a:srgbClr val="5B9BD5"/>
                </a:solidFill>
                <a:latin typeface="Calibri"/>
                <a:ea typeface="Calibri"/>
                <a:cs typeface="Calibri"/>
                <a:sym typeface="Calibri"/>
              </a:rPr>
              <a:t>Developers</a:t>
            </a:r>
            <a:endParaRPr lang="en-US" sz="3600" kern="0" dirty="0">
              <a:solidFill>
                <a:srgbClr val="5B9BD5"/>
              </a:solidFill>
              <a:latin typeface="Calibri"/>
              <a:ea typeface="Calibri"/>
              <a:cs typeface="Calibri"/>
              <a:sym typeface="Calibri"/>
            </a:endParaRPr>
          </a:p>
        </p:txBody>
      </p:sp>
      <p:sp>
        <p:nvSpPr>
          <p:cNvPr id="10" name="Footer Placeholder 1"/>
          <p:cNvSpPr>
            <a:spLocks noGrp="1"/>
          </p:cNvSpPr>
          <p:nvPr>
            <p:ph type="ftr" idx="11"/>
          </p:nvPr>
        </p:nvSpPr>
        <p:spPr>
          <a:xfrm>
            <a:off x="524741" y="6460260"/>
            <a:ext cx="3870614" cy="365099"/>
          </a:xfrm>
        </p:spPr>
        <p:txBody>
          <a:bodyPr/>
          <a:lstStyle/>
          <a:p>
            <a:r>
              <a:rPr lang="en-US" dirty="0" smtClean="0"/>
              <a:t>Source Mandel, Josh. “SMART An App Platform.” </a:t>
            </a:r>
            <a:endParaRPr lang="en-US" dirty="0"/>
          </a:p>
        </p:txBody>
      </p:sp>
    </p:spTree>
    <p:extLst>
      <p:ext uri="{BB962C8B-B14F-4D97-AF65-F5344CB8AC3E}">
        <p14:creationId xmlns:p14="http://schemas.microsoft.com/office/powerpoint/2010/main" val="38759283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txBox="1"/>
          <p:nvPr/>
        </p:nvSpPr>
        <p:spPr>
          <a:xfrm>
            <a:off x="3525794" y="98853"/>
            <a:ext cx="184800" cy="369299"/>
          </a:xfrm>
          <a:prstGeom prst="rect">
            <a:avLst/>
          </a:prstGeom>
          <a:noFill/>
          <a:ln>
            <a:noFill/>
          </a:ln>
        </p:spPr>
        <p:txBody>
          <a:bodyPr wrap="square" lIns="91425" tIns="45700" rIns="91425" bIns="45700" anchor="t" anchorCtr="0">
            <a:noAutofit/>
          </a:bodyPr>
          <a:lstStyle/>
          <a:p>
            <a:pPr defTabSz="914400"/>
            <a:endParaRPr kern="0">
              <a:solidFill>
                <a:srgbClr val="000000"/>
              </a:solidFill>
              <a:latin typeface="Calibri"/>
              <a:ea typeface="Calibri"/>
              <a:cs typeface="Calibri"/>
              <a:sym typeface="Calibri"/>
            </a:endParaRPr>
          </a:p>
        </p:txBody>
      </p:sp>
      <p:pic>
        <p:nvPicPr>
          <p:cNvPr id="448" name="Shape 448">
            <a:hlinkClick r:id="rId3"/>
          </p:cNvPr>
          <p:cNvPicPr preferRelativeResize="0"/>
          <p:nvPr/>
        </p:nvPicPr>
        <p:blipFill rotWithShape="1">
          <a:blip r:embed="rId4">
            <a:alphaModFix/>
          </a:blip>
          <a:srcRect/>
          <a:stretch/>
        </p:blipFill>
        <p:spPr>
          <a:xfrm>
            <a:off x="5148219" y="4870087"/>
            <a:ext cx="2831999" cy="812700"/>
          </a:xfrm>
          <a:prstGeom prst="rect">
            <a:avLst/>
          </a:prstGeom>
          <a:noFill/>
          <a:ln>
            <a:noFill/>
          </a:ln>
        </p:spPr>
      </p:pic>
      <p:pic>
        <p:nvPicPr>
          <p:cNvPr id="449" name="Shape 449">
            <a:hlinkClick r:id="rId5"/>
          </p:cNvPr>
          <p:cNvPicPr preferRelativeResize="0"/>
          <p:nvPr/>
        </p:nvPicPr>
        <p:blipFill rotWithShape="1">
          <a:blip r:embed="rId6">
            <a:alphaModFix/>
          </a:blip>
          <a:srcRect/>
          <a:stretch/>
        </p:blipFill>
        <p:spPr>
          <a:xfrm>
            <a:off x="5533123" y="2023727"/>
            <a:ext cx="2247899" cy="1258799"/>
          </a:xfrm>
          <a:prstGeom prst="rect">
            <a:avLst/>
          </a:prstGeom>
          <a:noFill/>
          <a:ln>
            <a:noFill/>
          </a:ln>
        </p:spPr>
      </p:pic>
      <p:pic>
        <p:nvPicPr>
          <p:cNvPr id="450" name="Shape 450">
            <a:hlinkClick r:id="rId7"/>
          </p:cNvPr>
          <p:cNvPicPr preferRelativeResize="0"/>
          <p:nvPr/>
        </p:nvPicPr>
        <p:blipFill rotWithShape="1">
          <a:blip r:embed="rId8">
            <a:alphaModFix/>
          </a:blip>
          <a:srcRect/>
          <a:stretch/>
        </p:blipFill>
        <p:spPr>
          <a:xfrm>
            <a:off x="1486463" y="2023727"/>
            <a:ext cx="2347200" cy="1248600"/>
          </a:xfrm>
          <a:prstGeom prst="rect">
            <a:avLst/>
          </a:prstGeom>
          <a:noFill/>
          <a:ln>
            <a:noFill/>
          </a:ln>
        </p:spPr>
      </p:pic>
      <p:pic>
        <p:nvPicPr>
          <p:cNvPr id="451" name="Shape 451">
            <a:hlinkClick r:id="rId9"/>
          </p:cNvPr>
          <p:cNvPicPr preferRelativeResize="0"/>
          <p:nvPr/>
        </p:nvPicPr>
        <p:blipFill rotWithShape="1">
          <a:blip r:embed="rId10">
            <a:alphaModFix/>
          </a:blip>
          <a:srcRect/>
          <a:stretch/>
        </p:blipFill>
        <p:spPr>
          <a:xfrm>
            <a:off x="2847073" y="3727571"/>
            <a:ext cx="3810000" cy="584100"/>
          </a:xfrm>
          <a:prstGeom prst="rect">
            <a:avLst/>
          </a:prstGeom>
          <a:noFill/>
          <a:ln>
            <a:noFill/>
          </a:ln>
        </p:spPr>
      </p:pic>
      <p:pic>
        <p:nvPicPr>
          <p:cNvPr id="452" name="Shape 452">
            <a:hlinkClick r:id="rId11"/>
          </p:cNvPr>
          <p:cNvPicPr preferRelativeResize="0"/>
          <p:nvPr/>
        </p:nvPicPr>
        <p:blipFill rotWithShape="1">
          <a:blip r:embed="rId12">
            <a:alphaModFix/>
          </a:blip>
          <a:srcRect/>
          <a:stretch/>
        </p:blipFill>
        <p:spPr>
          <a:xfrm>
            <a:off x="1138195" y="4931094"/>
            <a:ext cx="2832900" cy="690900"/>
          </a:xfrm>
          <a:prstGeom prst="rect">
            <a:avLst/>
          </a:prstGeom>
          <a:noFill/>
          <a:ln>
            <a:noFill/>
          </a:ln>
        </p:spPr>
      </p:pic>
      <p:sp>
        <p:nvSpPr>
          <p:cNvPr id="453" name="Shape 453"/>
          <p:cNvSpPr txBox="1"/>
          <p:nvPr/>
        </p:nvSpPr>
        <p:spPr>
          <a:xfrm>
            <a:off x="811160" y="636497"/>
            <a:ext cx="7480800" cy="646200"/>
          </a:xfrm>
          <a:prstGeom prst="rect">
            <a:avLst/>
          </a:prstGeom>
          <a:noFill/>
          <a:ln>
            <a:noFill/>
          </a:ln>
        </p:spPr>
        <p:txBody>
          <a:bodyPr wrap="square" lIns="91425" tIns="45700" rIns="91425" bIns="45700" anchor="t" anchorCtr="0">
            <a:noAutofit/>
          </a:bodyPr>
          <a:lstStyle/>
          <a:p>
            <a:pPr defTabSz="914400">
              <a:buSzPct val="25000"/>
            </a:pPr>
            <a:r>
              <a:rPr lang="en-US" sz="3600" kern="0">
                <a:solidFill>
                  <a:srgbClr val="5B9BD5"/>
                </a:solidFill>
                <a:latin typeface="Calibri"/>
                <a:ea typeface="Calibri"/>
                <a:cs typeface="Calibri"/>
                <a:sym typeface="Calibri"/>
              </a:rPr>
              <a:t>Public Sandboxes for Testing</a:t>
            </a:r>
          </a:p>
        </p:txBody>
      </p:sp>
    </p:spTree>
    <p:extLst>
      <p:ext uri="{BB962C8B-B14F-4D97-AF65-F5344CB8AC3E}">
        <p14:creationId xmlns:p14="http://schemas.microsoft.com/office/powerpoint/2010/main" val="26972125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3207" t="13667" r="11991" b="4380"/>
          <a:stretch/>
        </p:blipFill>
        <p:spPr>
          <a:xfrm>
            <a:off x="236483" y="325706"/>
            <a:ext cx="8758339" cy="5397500"/>
          </a:xfrm>
          <a:prstGeom prst="rect">
            <a:avLst/>
          </a:prstGeom>
        </p:spPr>
      </p:pic>
      <p:sp>
        <p:nvSpPr>
          <p:cNvPr id="7" name="Rectangle 3"/>
          <p:cNvSpPr>
            <a:spLocks noChangeArrowheads="1"/>
          </p:cNvSpPr>
          <p:nvPr/>
        </p:nvSpPr>
        <p:spPr bwMode="auto">
          <a:xfrm>
            <a:off x="217708" y="6157380"/>
            <a:ext cx="7551573" cy="2308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1155CC"/>
                </a:solidFill>
                <a:effectLst/>
                <a:latin typeface="Arial" panose="020B0604020202020204" pitchFamily="34" charset="0"/>
                <a:cs typeface="Arial" panose="020B0604020202020204" pitchFamily="34" charset="0"/>
                <a:hlinkClick r:id="rId4"/>
              </a:rPr>
              <a:t>Source https://fhir.furore.com/trainineatsheet/</a:t>
            </a:r>
            <a:r>
              <a:rPr kumimoji="0" lang="en-US" altLang="en-US" sz="600" b="0" i="0" u="none" strike="noStrike" cap="none" normalizeH="0" baseline="0" dirty="0" smtClean="0">
                <a:ln>
                  <a:noFill/>
                </a:ln>
                <a:solidFill>
                  <a:schemeClr val="tx1"/>
                </a:solidFill>
                <a:effectLst/>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85321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en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037" y="862050"/>
            <a:ext cx="7064208" cy="5161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88630" y="6127925"/>
            <a:ext cx="7692887" cy="523220"/>
          </a:xfrm>
          <a:prstGeom prst="rect">
            <a:avLst/>
          </a:prstGeom>
          <a:noFill/>
        </p:spPr>
        <p:txBody>
          <a:bodyPr wrap="square" rtlCol="0">
            <a:spAutoFit/>
          </a:bodyPr>
          <a:lstStyle/>
          <a:p>
            <a:r>
              <a:rPr lang="en-US" sz="1000" dirty="0"/>
              <a:t>https://upload.wikimedia.org/wikipedia/commons/0/02/Flying_Yankee_menu.JPG</a:t>
            </a:r>
          </a:p>
          <a:p>
            <a:endParaRPr lang="en-US" dirty="0"/>
          </a:p>
        </p:txBody>
      </p:sp>
    </p:spTree>
    <p:extLst>
      <p:ext uri="{BB962C8B-B14F-4D97-AF65-F5344CB8AC3E}">
        <p14:creationId xmlns:p14="http://schemas.microsoft.com/office/powerpoint/2010/main" val="36150296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074" y="365125"/>
            <a:ext cx="7886700" cy="1325700"/>
          </a:xfrm>
        </p:spPr>
        <p:txBody>
          <a:bodyPr/>
          <a:lstStyle/>
          <a:p>
            <a:r>
              <a:rPr lang="en-US" dirty="0" smtClean="0"/>
              <a:t>Tools and Resources</a:t>
            </a:r>
            <a:endParaRPr lang="en-US" dirty="0"/>
          </a:p>
        </p:txBody>
      </p:sp>
      <p:sp>
        <p:nvSpPr>
          <p:cNvPr id="5" name="Shape 473"/>
          <p:cNvSpPr>
            <a:spLocks noGrp="1"/>
          </p:cNvSpPr>
          <p:nvPr>
            <p:ph type="body" idx="1"/>
          </p:nvPr>
        </p:nvSpPr>
        <p:spPr>
          <a:xfrm>
            <a:off x="628650" y="1457877"/>
            <a:ext cx="7886700" cy="4351200"/>
          </a:xfrm>
          <a:prstGeom prst="rect">
            <a:avLst/>
          </a:prstGeom>
          <a:noFill/>
          <a:ln>
            <a:noFill/>
          </a:ln>
        </p:spPr>
        <p:txBody>
          <a:bodyPr wrap="square" lIns="91425" tIns="45700" rIns="91425" bIns="45700" anchor="t" anchorCtr="0">
            <a:noAutofit/>
          </a:bodyPr>
          <a:lstStyle/>
          <a:p>
            <a:pPr>
              <a:buClr>
                <a:srgbClr val="000000"/>
              </a:buClr>
              <a:buSzPct val="25000"/>
              <a:buNone/>
            </a:pPr>
            <a:r>
              <a:rPr lang="en-US" sz="2000" dirty="0" smtClean="0">
                <a:solidFill>
                  <a:srgbClr val="70AD47"/>
                </a:solidFill>
              </a:rPr>
              <a:t>Learn More</a:t>
            </a:r>
            <a:endParaRPr lang="en-US" sz="2000" dirty="0">
              <a:solidFill>
                <a:srgbClr val="70AD47"/>
              </a:solidFill>
            </a:endParaRPr>
          </a:p>
          <a:p>
            <a:pPr>
              <a:buClr>
                <a:srgbClr val="000000"/>
              </a:buClr>
              <a:buSzPct val="25000"/>
              <a:buNone/>
            </a:pPr>
            <a:r>
              <a:rPr lang="en-US" sz="2000" u="sng" dirty="0" smtClean="0">
                <a:solidFill>
                  <a:srgbClr val="0563C1"/>
                </a:solidFill>
                <a:hlinkClick r:id="rId3"/>
              </a:rPr>
              <a:t>http</a:t>
            </a:r>
            <a:r>
              <a:rPr lang="en-US" sz="2000" u="sng" dirty="0">
                <a:solidFill>
                  <a:srgbClr val="0563C1"/>
                </a:solidFill>
                <a:hlinkClick r:id="rId3"/>
              </a:rPr>
              <a:t>://</a:t>
            </a:r>
            <a:r>
              <a:rPr lang="en-US" sz="2000" u="sng" dirty="0" smtClean="0">
                <a:solidFill>
                  <a:srgbClr val="0563C1"/>
                </a:solidFill>
                <a:hlinkClick r:id="rId3"/>
              </a:rPr>
              <a:t>docs.smarthealthit.org</a:t>
            </a:r>
          </a:p>
          <a:p>
            <a:pPr>
              <a:buClr>
                <a:srgbClr val="000000"/>
              </a:buClr>
              <a:buSzPct val="25000"/>
              <a:buNone/>
            </a:pPr>
            <a:r>
              <a:rPr lang="en-US" sz="2000" u="sng" dirty="0">
                <a:solidFill>
                  <a:srgbClr val="0563C1"/>
                </a:solidFill>
                <a:hlinkClick r:id="rId3"/>
              </a:rPr>
              <a:t>https://www.hl7.org/fhir</a:t>
            </a:r>
            <a:r>
              <a:rPr lang="en-US" sz="2000" u="sng" dirty="0" smtClean="0">
                <a:solidFill>
                  <a:srgbClr val="0563C1"/>
                </a:solidFill>
                <a:hlinkClick r:id="rId3"/>
              </a:rPr>
              <a:t>/</a:t>
            </a:r>
          </a:p>
          <a:p>
            <a:pPr>
              <a:buClr>
                <a:srgbClr val="000000"/>
              </a:buClr>
              <a:buSzPct val="25000"/>
              <a:buNone/>
            </a:pPr>
            <a:r>
              <a:rPr lang="en-US" sz="2000" dirty="0" smtClean="0">
                <a:solidFill>
                  <a:srgbClr val="70AD47"/>
                </a:solidFill>
              </a:rPr>
              <a:t>Vendor </a:t>
            </a:r>
            <a:r>
              <a:rPr lang="en-US" sz="2000" dirty="0">
                <a:solidFill>
                  <a:srgbClr val="70AD47"/>
                </a:solidFill>
              </a:rPr>
              <a:t>Sandbox Examples</a:t>
            </a:r>
          </a:p>
          <a:p>
            <a:pPr>
              <a:buClr>
                <a:srgbClr val="000000"/>
              </a:buClr>
              <a:buSzPct val="25000"/>
              <a:buNone/>
            </a:pPr>
            <a:r>
              <a:rPr lang="en-US" sz="2000" u="sng" dirty="0">
                <a:solidFill>
                  <a:srgbClr val="0563C1"/>
                </a:solidFill>
                <a:hlinkClick r:id="rId4"/>
              </a:rPr>
              <a:t>fhir.cerner.com</a:t>
            </a:r>
          </a:p>
          <a:p>
            <a:pPr>
              <a:buClr>
                <a:srgbClr val="000000"/>
              </a:buClr>
              <a:buSzPct val="25000"/>
              <a:buNone/>
            </a:pPr>
            <a:r>
              <a:rPr lang="en-US" sz="2000" u="sng" dirty="0" smtClean="0">
                <a:solidFill>
                  <a:srgbClr val="0563C1"/>
                </a:solidFill>
                <a:hlinkClick r:id="rId5"/>
              </a:rPr>
              <a:t>open.epic.com</a:t>
            </a:r>
          </a:p>
          <a:p>
            <a:pPr>
              <a:buClr>
                <a:srgbClr val="000000"/>
              </a:buClr>
              <a:buSzPct val="25000"/>
              <a:buNone/>
            </a:pPr>
            <a:r>
              <a:rPr lang="en-US" sz="2000" u="sng" dirty="0">
                <a:solidFill>
                  <a:srgbClr val="0563C1"/>
                </a:solidFill>
                <a:hlinkClick r:id="rId5"/>
              </a:rPr>
              <a:t>https://developer.allscripts.com</a:t>
            </a:r>
            <a:r>
              <a:rPr lang="en-US" sz="2000" u="sng" dirty="0" smtClean="0">
                <a:solidFill>
                  <a:srgbClr val="0563C1"/>
                </a:solidFill>
                <a:hlinkClick r:id="rId5"/>
              </a:rPr>
              <a:t>/</a:t>
            </a:r>
          </a:p>
          <a:p>
            <a:pPr>
              <a:buClr>
                <a:srgbClr val="000000"/>
              </a:buClr>
              <a:buSzPct val="25000"/>
              <a:buNone/>
            </a:pPr>
            <a:r>
              <a:rPr lang="en-US" sz="2000" u="sng" dirty="0">
                <a:solidFill>
                  <a:srgbClr val="0563C1"/>
                </a:solidFill>
                <a:hlinkClick r:id="rId5"/>
              </a:rPr>
              <a:t>https://</a:t>
            </a:r>
            <a:r>
              <a:rPr lang="en-US" sz="2000" u="sng" dirty="0" smtClean="0">
                <a:solidFill>
                  <a:srgbClr val="0563C1"/>
                </a:solidFill>
                <a:hlinkClick r:id="rId5"/>
              </a:rPr>
              <a:t>apigee.com/about/solutions/apigee-health-apix</a:t>
            </a:r>
          </a:p>
          <a:p>
            <a:pPr>
              <a:buClr>
                <a:srgbClr val="000000"/>
              </a:buClr>
              <a:buSzPct val="25000"/>
              <a:buNone/>
            </a:pPr>
            <a:r>
              <a:rPr lang="en-US" sz="2000" u="sng" dirty="0">
                <a:solidFill>
                  <a:srgbClr val="0563C1"/>
                </a:solidFill>
                <a:hlinkClick r:id="rId5"/>
              </a:rPr>
              <a:t>https://</a:t>
            </a:r>
            <a:r>
              <a:rPr lang="en-US" sz="2000" u="sng" dirty="0" smtClean="0">
                <a:solidFill>
                  <a:srgbClr val="0563C1"/>
                </a:solidFill>
                <a:hlinkClick r:id="rId5"/>
              </a:rPr>
              <a:t>www.athenahealth.com/developer-portal</a:t>
            </a:r>
          </a:p>
          <a:p>
            <a:pPr>
              <a:buClr>
                <a:srgbClr val="000000"/>
              </a:buClr>
              <a:buSzPct val="25000"/>
              <a:buNone/>
            </a:pPr>
            <a:r>
              <a:rPr lang="en-US" sz="2000" u="sng" dirty="0">
                <a:solidFill>
                  <a:srgbClr val="0563C1"/>
                </a:solidFill>
                <a:hlinkClick r:id="rId5"/>
              </a:rPr>
              <a:t>https://www.intersystems.com/who-we-are/our-clients-and-partners/application-partner-program/</a:t>
            </a:r>
          </a:p>
          <a:p>
            <a:pPr marL="177800" indent="0" defTabSz="914400">
              <a:buSzPct val="25000"/>
              <a:buNone/>
            </a:pPr>
            <a:endParaRPr lang="en-US" sz="2000" u="sng" kern="0" dirty="0" smtClean="0">
              <a:solidFill>
                <a:srgbClr val="0563C1"/>
              </a:solidFill>
              <a:latin typeface="Calibri"/>
              <a:ea typeface="Calibri"/>
              <a:cs typeface="Calibri"/>
              <a:sym typeface="Calibri"/>
              <a:hlinkClick r:id="rId3"/>
            </a:endParaRPr>
          </a:p>
          <a:p>
            <a:pPr marL="177800" indent="0" defTabSz="914400">
              <a:buSzPct val="25000"/>
              <a:buNone/>
            </a:pPr>
            <a:endParaRPr lang="en-US" sz="2000" u="sng" kern="0" dirty="0" smtClean="0">
              <a:solidFill>
                <a:srgbClr val="0563C1"/>
              </a:solidFill>
              <a:latin typeface="Calibri"/>
              <a:ea typeface="Calibri"/>
              <a:cs typeface="Calibri"/>
              <a:sym typeface="Calibri"/>
              <a:hlinkClick r:id="rId3"/>
            </a:endParaRPr>
          </a:p>
          <a:p>
            <a:pPr marL="177800" indent="0" defTabSz="914400">
              <a:buSzPct val="25000"/>
              <a:buNone/>
            </a:pPr>
            <a:endParaRPr lang="en-US" sz="2000" u="sng" kern="0" dirty="0">
              <a:solidFill>
                <a:srgbClr val="0563C1"/>
              </a:solidFill>
              <a:latin typeface="Calibri"/>
              <a:ea typeface="Calibri"/>
              <a:cs typeface="Calibri"/>
              <a:sym typeface="Calibri"/>
              <a:hlinkClick r:id="rId3"/>
            </a:endParaRPr>
          </a:p>
        </p:txBody>
      </p:sp>
    </p:spTree>
    <p:extLst>
      <p:ext uri="{BB962C8B-B14F-4D97-AF65-F5344CB8AC3E}">
        <p14:creationId xmlns:p14="http://schemas.microsoft.com/office/powerpoint/2010/main" val="9913096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074" y="365125"/>
            <a:ext cx="7886700" cy="1325700"/>
          </a:xfrm>
        </p:spPr>
        <p:txBody>
          <a:bodyPr/>
          <a:lstStyle/>
          <a:p>
            <a:r>
              <a:rPr lang="en-US" dirty="0" smtClean="0"/>
              <a:t>Tools and Resources</a:t>
            </a:r>
            <a:endParaRPr lang="en-US" dirty="0"/>
          </a:p>
        </p:txBody>
      </p:sp>
      <p:sp>
        <p:nvSpPr>
          <p:cNvPr id="5" name="Shape 473"/>
          <p:cNvSpPr>
            <a:spLocks noGrp="1"/>
          </p:cNvSpPr>
          <p:nvPr>
            <p:ph type="body" idx="1"/>
          </p:nvPr>
        </p:nvSpPr>
        <p:spPr>
          <a:xfrm>
            <a:off x="628650" y="1457877"/>
            <a:ext cx="7886700" cy="4351200"/>
          </a:xfrm>
          <a:prstGeom prst="rect">
            <a:avLst/>
          </a:prstGeom>
          <a:noFill/>
          <a:ln>
            <a:noFill/>
          </a:ln>
        </p:spPr>
        <p:txBody>
          <a:bodyPr wrap="square" lIns="91425" tIns="45700" rIns="91425" bIns="45700" anchor="t" anchorCtr="0">
            <a:noAutofit/>
          </a:bodyPr>
          <a:lstStyle/>
          <a:p>
            <a:pPr>
              <a:buClr>
                <a:srgbClr val="000000"/>
              </a:buClr>
              <a:buSzPct val="25000"/>
              <a:buNone/>
            </a:pPr>
            <a:r>
              <a:rPr lang="en-US" sz="2000" dirty="0" smtClean="0">
                <a:solidFill>
                  <a:srgbClr val="70AD47"/>
                </a:solidFill>
              </a:rPr>
              <a:t>Public Test Servers</a:t>
            </a:r>
            <a:endParaRPr lang="en-US" sz="2000" dirty="0">
              <a:solidFill>
                <a:srgbClr val="70AD47"/>
              </a:solidFill>
            </a:endParaRPr>
          </a:p>
          <a:p>
            <a:pPr>
              <a:buClr>
                <a:srgbClr val="000000"/>
              </a:buClr>
              <a:buSzPct val="25000"/>
              <a:buNone/>
            </a:pPr>
            <a:r>
              <a:rPr lang="en-US" sz="2000" u="sng" dirty="0" smtClean="0">
                <a:solidFill>
                  <a:srgbClr val="0563C1"/>
                </a:solidFill>
                <a:hlinkClick r:id="rId2"/>
              </a:rPr>
              <a:t>http</a:t>
            </a:r>
            <a:r>
              <a:rPr lang="en-US" sz="2000" u="sng" dirty="0">
                <a:solidFill>
                  <a:srgbClr val="0563C1"/>
                </a:solidFill>
                <a:hlinkClick r:id="rId2"/>
              </a:rPr>
              <a:t>://hapifhir.io</a:t>
            </a:r>
            <a:r>
              <a:rPr lang="en-US" sz="2000" u="sng" dirty="0" smtClean="0">
                <a:solidFill>
                  <a:srgbClr val="0563C1"/>
                </a:solidFill>
                <a:hlinkClick r:id="rId2"/>
              </a:rPr>
              <a:t>/</a:t>
            </a:r>
          </a:p>
          <a:p>
            <a:pPr>
              <a:buClr>
                <a:srgbClr val="000000"/>
              </a:buClr>
              <a:buSzPct val="25000"/>
              <a:buNone/>
            </a:pPr>
            <a:r>
              <a:rPr lang="en-US" sz="2000" u="sng" dirty="0">
                <a:solidFill>
                  <a:srgbClr val="0563C1"/>
                </a:solidFill>
                <a:hlinkClick r:id="rId2"/>
              </a:rPr>
              <a:t>https://sandbox.hspconsortium.org</a:t>
            </a:r>
            <a:r>
              <a:rPr lang="en-US" sz="2000" u="sng" dirty="0" smtClean="0">
                <a:solidFill>
                  <a:srgbClr val="0563C1"/>
                </a:solidFill>
                <a:hlinkClick r:id="rId2"/>
              </a:rPr>
              <a:t>/</a:t>
            </a:r>
          </a:p>
          <a:p>
            <a:pPr>
              <a:buClr>
                <a:srgbClr val="000000"/>
              </a:buClr>
              <a:buSzPct val="25000"/>
              <a:buNone/>
            </a:pPr>
            <a:r>
              <a:rPr lang="en-US" sz="2000" u="sng" dirty="0">
                <a:solidFill>
                  <a:srgbClr val="0563C1"/>
                </a:solidFill>
                <a:hlinkClick r:id="rId2"/>
              </a:rPr>
              <a:t>http://</a:t>
            </a:r>
            <a:r>
              <a:rPr lang="en-US" sz="2000" u="sng" dirty="0" smtClean="0">
                <a:solidFill>
                  <a:srgbClr val="0563C1"/>
                </a:solidFill>
                <a:hlinkClick r:id="rId2"/>
              </a:rPr>
              <a:t>test.fhir.org/r3</a:t>
            </a:r>
          </a:p>
          <a:p>
            <a:pPr>
              <a:buClr>
                <a:srgbClr val="000000"/>
              </a:buClr>
              <a:buSzPct val="25000"/>
              <a:buNone/>
            </a:pPr>
            <a:r>
              <a:rPr lang="en-US" sz="2000" u="sng" dirty="0">
                <a:solidFill>
                  <a:srgbClr val="0563C1"/>
                </a:solidFill>
                <a:hlinkClick r:id="rId2"/>
              </a:rPr>
              <a:t>http://spark.furore.com/</a:t>
            </a:r>
            <a:br>
              <a:rPr lang="en-US" sz="2000" u="sng" dirty="0">
                <a:solidFill>
                  <a:srgbClr val="0563C1"/>
                </a:solidFill>
                <a:hlinkClick r:id="rId2"/>
              </a:rPr>
            </a:br>
            <a:r>
              <a:rPr lang="en-US" sz="2000" u="sng" dirty="0">
                <a:solidFill>
                  <a:srgbClr val="0563C1"/>
                </a:solidFill>
                <a:hlinkClick r:id="rId2"/>
              </a:rPr>
              <a:t>http://fhirtest.uhn.ca</a:t>
            </a:r>
            <a:r>
              <a:rPr lang="en-US" sz="2000" u="sng" dirty="0" smtClean="0">
                <a:solidFill>
                  <a:srgbClr val="0563C1"/>
                </a:solidFill>
                <a:hlinkClick r:id="rId2"/>
              </a:rPr>
              <a:t>/</a:t>
            </a:r>
          </a:p>
          <a:p>
            <a:pPr>
              <a:buClr>
                <a:srgbClr val="000000"/>
              </a:buClr>
              <a:buSzPct val="25000"/>
              <a:buNone/>
            </a:pPr>
            <a:r>
              <a:rPr lang="en-US" sz="2000" u="sng" dirty="0">
                <a:solidFill>
                  <a:srgbClr val="0563C1"/>
                </a:solidFill>
                <a:hlinkClick r:id="rId2"/>
              </a:rPr>
              <a:t>http://</a:t>
            </a:r>
            <a:r>
              <a:rPr lang="en-US" sz="2000" u="sng" dirty="0" smtClean="0">
                <a:solidFill>
                  <a:srgbClr val="0563C1"/>
                </a:solidFill>
                <a:hlinkClick r:id="rId2"/>
              </a:rPr>
              <a:t>52.72.172.54:8080/fhir/home</a:t>
            </a:r>
          </a:p>
          <a:p>
            <a:pPr>
              <a:buClr>
                <a:srgbClr val="000000"/>
              </a:buClr>
              <a:buSzPct val="25000"/>
              <a:buNone/>
            </a:pPr>
            <a:r>
              <a:rPr lang="en-US" sz="2000" u="sng" dirty="0">
                <a:solidFill>
                  <a:srgbClr val="0563C1"/>
                </a:solidFill>
                <a:hlinkClick r:id="rId2"/>
              </a:rPr>
              <a:t>http://</a:t>
            </a:r>
            <a:r>
              <a:rPr lang="en-US" sz="2000" u="sng" dirty="0" smtClean="0">
                <a:solidFill>
                  <a:srgbClr val="0563C1"/>
                </a:solidFill>
                <a:hlinkClick r:id="rId2"/>
              </a:rPr>
              <a:t>wildfhir.aegis.net/fhir3-0-1-gui/index.jsf</a:t>
            </a:r>
          </a:p>
          <a:p>
            <a:pPr>
              <a:buClr>
                <a:srgbClr val="000000"/>
              </a:buClr>
              <a:buSzPct val="25000"/>
              <a:buNone/>
            </a:pPr>
            <a:r>
              <a:rPr lang="en-US" sz="2000" dirty="0" smtClean="0">
                <a:solidFill>
                  <a:srgbClr val="70AD47"/>
                </a:solidFill>
              </a:rPr>
              <a:t>App Gallery </a:t>
            </a:r>
          </a:p>
          <a:p>
            <a:pPr>
              <a:buClr>
                <a:srgbClr val="000000"/>
              </a:buClr>
              <a:buSzPct val="25000"/>
              <a:buNone/>
            </a:pPr>
            <a:r>
              <a:rPr lang="en-US" sz="2000" b="1" u="sng" dirty="0">
                <a:solidFill>
                  <a:schemeClr val="hlink"/>
                </a:solidFill>
                <a:hlinkClick r:id="rId3"/>
              </a:rPr>
              <a:t>apps</a:t>
            </a:r>
            <a:r>
              <a:rPr lang="en-US" sz="2000" u="sng" dirty="0">
                <a:solidFill>
                  <a:schemeClr val="hlink"/>
                </a:solidFill>
                <a:hlinkClick r:id="rId3"/>
              </a:rPr>
              <a:t>.SmartHealthIT.org</a:t>
            </a:r>
          </a:p>
          <a:p>
            <a:pPr>
              <a:buClr>
                <a:srgbClr val="000000"/>
              </a:buClr>
              <a:buSzPct val="25000"/>
              <a:buNone/>
            </a:pPr>
            <a:endParaRPr lang="en-US" sz="2000" dirty="0">
              <a:solidFill>
                <a:srgbClr val="70AD47"/>
              </a:solidFill>
            </a:endParaRPr>
          </a:p>
          <a:p>
            <a:pPr>
              <a:buClr>
                <a:srgbClr val="000000"/>
              </a:buClr>
              <a:buSzPct val="25000"/>
              <a:buNone/>
            </a:pPr>
            <a:endParaRPr lang="en-US" sz="2000" u="sng" dirty="0" smtClean="0">
              <a:solidFill>
                <a:srgbClr val="0563C1"/>
              </a:solidFill>
              <a:hlinkClick r:id="rId2"/>
            </a:endParaRPr>
          </a:p>
          <a:p>
            <a:pPr>
              <a:buClr>
                <a:srgbClr val="000000"/>
              </a:buClr>
              <a:buSzPct val="25000"/>
              <a:buNone/>
            </a:pPr>
            <a:endParaRPr lang="en-US" sz="2000" u="sng" dirty="0">
              <a:solidFill>
                <a:srgbClr val="0563C1"/>
              </a:solidFill>
              <a:hlinkClick r:id="rId2"/>
            </a:endParaRPr>
          </a:p>
          <a:p>
            <a:pPr marL="177800" indent="0" defTabSz="914400">
              <a:buSzPct val="25000"/>
              <a:buNone/>
            </a:pPr>
            <a:endParaRPr lang="en-US" sz="2000" u="sng" kern="0" dirty="0" smtClean="0">
              <a:solidFill>
                <a:srgbClr val="0563C1"/>
              </a:solidFill>
              <a:latin typeface="Calibri"/>
              <a:ea typeface="Calibri"/>
              <a:cs typeface="Calibri"/>
              <a:sym typeface="Calibri"/>
              <a:hlinkClick r:id="rId4"/>
            </a:endParaRPr>
          </a:p>
          <a:p>
            <a:pPr marL="177800" indent="0" defTabSz="914400">
              <a:buSzPct val="25000"/>
              <a:buNone/>
            </a:pPr>
            <a:endParaRPr lang="en-US" sz="2000" u="sng" kern="0" dirty="0" smtClean="0">
              <a:solidFill>
                <a:srgbClr val="0563C1"/>
              </a:solidFill>
              <a:latin typeface="Calibri"/>
              <a:ea typeface="Calibri"/>
              <a:cs typeface="Calibri"/>
              <a:sym typeface="Calibri"/>
              <a:hlinkClick r:id="rId4"/>
            </a:endParaRPr>
          </a:p>
          <a:p>
            <a:pPr marL="177800" indent="0" defTabSz="914400">
              <a:buSzPct val="25000"/>
              <a:buNone/>
            </a:pPr>
            <a:endParaRPr lang="en-US" sz="2000" u="sng" kern="0" dirty="0">
              <a:solidFill>
                <a:srgbClr val="0563C1"/>
              </a:solidFill>
              <a:latin typeface="Calibri"/>
              <a:ea typeface="Calibri"/>
              <a:cs typeface="Calibri"/>
              <a:sym typeface="Calibri"/>
              <a:hlinkClick r:id="rId4"/>
            </a:endParaRPr>
          </a:p>
        </p:txBody>
      </p:sp>
    </p:spTree>
    <p:extLst>
      <p:ext uri="{BB962C8B-B14F-4D97-AF65-F5344CB8AC3E}">
        <p14:creationId xmlns:p14="http://schemas.microsoft.com/office/powerpoint/2010/main" val="9297435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and Resources</a:t>
            </a:r>
          </a:p>
        </p:txBody>
      </p:sp>
      <p:sp>
        <p:nvSpPr>
          <p:cNvPr id="3" name="Text Placeholder 2"/>
          <p:cNvSpPr>
            <a:spLocks noGrp="1"/>
          </p:cNvSpPr>
          <p:nvPr>
            <p:ph type="body" idx="1"/>
          </p:nvPr>
        </p:nvSpPr>
        <p:spPr>
          <a:xfrm>
            <a:off x="628650" y="1513898"/>
            <a:ext cx="7886700" cy="4351200"/>
          </a:xfrm>
        </p:spPr>
        <p:txBody>
          <a:bodyPr/>
          <a:lstStyle/>
          <a:p>
            <a:pPr marL="285750" indent="-285750">
              <a:buFont typeface="Arial" charset="0"/>
              <a:buChar char="•"/>
            </a:pPr>
            <a:r>
              <a:rPr lang="en-US" sz="2000" dirty="0"/>
              <a:t>HL7 FHIR Specification</a:t>
            </a:r>
          </a:p>
          <a:p>
            <a:pPr marL="742950" lvl="1" indent="-285750">
              <a:buFont typeface="Arial" charset="0"/>
              <a:buChar char="•"/>
            </a:pPr>
            <a:r>
              <a:rPr lang="en-US" sz="2000" dirty="0">
                <a:hlinkClick r:id="rId2"/>
              </a:rPr>
              <a:t>http://</a:t>
            </a:r>
            <a:r>
              <a:rPr lang="en-US" sz="2000" dirty="0" smtClean="0">
                <a:hlinkClick r:id="rId2"/>
              </a:rPr>
              <a:t>hl7.org/fhir/directory.html</a:t>
            </a:r>
            <a:endParaRPr lang="en-US" sz="2000" dirty="0"/>
          </a:p>
          <a:p>
            <a:pPr marL="285750" indent="-285750">
              <a:buFont typeface="Arial" charset="0"/>
              <a:buChar char="•"/>
            </a:pPr>
            <a:r>
              <a:rPr lang="en-US" sz="2000" dirty="0"/>
              <a:t>SMART-on-FHIR (</a:t>
            </a:r>
            <a:r>
              <a:rPr lang="en-US" sz="2000" dirty="0" err="1"/>
              <a:t>SoF</a:t>
            </a:r>
            <a:r>
              <a:rPr lang="en-US" sz="2000" dirty="0"/>
              <a:t>) guidelines</a:t>
            </a:r>
          </a:p>
          <a:p>
            <a:pPr marL="742950" lvl="1" indent="-285750">
              <a:buFont typeface="Arial" charset="0"/>
              <a:buChar char="•"/>
            </a:pPr>
            <a:r>
              <a:rPr lang="en-US" sz="2000" dirty="0">
                <a:hlinkClick r:id="rId3"/>
              </a:rPr>
              <a:t>http://docs.smarthealthit.org</a:t>
            </a:r>
            <a:r>
              <a:rPr lang="en-US" sz="2000" dirty="0" smtClean="0">
                <a:hlinkClick r:id="rId3"/>
              </a:rPr>
              <a:t>/</a:t>
            </a:r>
            <a:endParaRPr lang="en-US" sz="2000" dirty="0"/>
          </a:p>
          <a:p>
            <a:pPr marL="285750" indent="-285750">
              <a:buFont typeface="Arial" charset="0"/>
              <a:buChar char="•"/>
            </a:pPr>
            <a:r>
              <a:rPr lang="en-US" sz="2000" dirty="0"/>
              <a:t>OAuth2 Dance</a:t>
            </a:r>
          </a:p>
          <a:p>
            <a:pPr marL="742950" lvl="1" indent="-285750">
              <a:buFont typeface="Arial" charset="0"/>
              <a:buChar char="•"/>
            </a:pPr>
            <a:r>
              <a:rPr lang="en-US" sz="2000" dirty="0"/>
              <a:t>Authorize</a:t>
            </a:r>
          </a:p>
          <a:p>
            <a:pPr marL="742950" lvl="1" indent="-285750">
              <a:buFont typeface="Arial" charset="0"/>
              <a:buChar char="•"/>
            </a:pPr>
            <a:r>
              <a:rPr lang="en-US" sz="2000" dirty="0" smtClean="0"/>
              <a:t>Token</a:t>
            </a:r>
            <a:endParaRPr lang="en-US" sz="2000" dirty="0"/>
          </a:p>
          <a:p>
            <a:pPr marL="285750" indent="-285750">
              <a:buFont typeface="Arial" charset="0"/>
              <a:buChar char="•"/>
            </a:pPr>
            <a:r>
              <a:rPr lang="en-US" sz="2000" dirty="0" err="1"/>
              <a:t>OpenEpic</a:t>
            </a:r>
            <a:endParaRPr lang="en-US" sz="2000" dirty="0"/>
          </a:p>
          <a:p>
            <a:pPr marL="742950" lvl="1" indent="-285750">
              <a:buFont typeface="Arial" charset="0"/>
              <a:buChar char="•"/>
            </a:pPr>
            <a:r>
              <a:rPr lang="en-US" sz="2000" dirty="0"/>
              <a:t>https://</a:t>
            </a:r>
            <a:r>
              <a:rPr lang="en-US" sz="2000" dirty="0" smtClean="0"/>
              <a:t>open.epic.com/Account/LogOn</a:t>
            </a:r>
            <a:endParaRPr lang="en-US" sz="2000" dirty="0"/>
          </a:p>
          <a:p>
            <a:pPr marL="285750" indent="-285750">
              <a:buFont typeface="Arial" charset="0"/>
              <a:buChar char="•"/>
            </a:pPr>
            <a:r>
              <a:rPr lang="en-US" sz="2000" dirty="0" err="1"/>
              <a:t>AppOrchard</a:t>
            </a:r>
            <a:endParaRPr lang="en-US" sz="2000" dirty="0"/>
          </a:p>
          <a:p>
            <a:pPr marL="742950" lvl="1" indent="-285750">
              <a:buFont typeface="Arial" charset="0"/>
              <a:buChar char="•"/>
            </a:pPr>
            <a:r>
              <a:rPr lang="en-US" sz="2000" dirty="0">
                <a:hlinkClick r:id="rId4"/>
              </a:rPr>
              <a:t>https://apporchard.epic.com/ProgramDetails</a:t>
            </a:r>
            <a:endParaRPr lang="en-US" sz="2000" dirty="0"/>
          </a:p>
          <a:p>
            <a:pPr marL="285750" indent="-285750">
              <a:buFont typeface="Arial" charset="0"/>
              <a:buChar char="•"/>
            </a:pPr>
            <a:endParaRPr lang="en-US" sz="1800" dirty="0"/>
          </a:p>
          <a:p>
            <a:endParaRPr lang="en-US" sz="1800" dirty="0"/>
          </a:p>
        </p:txBody>
      </p:sp>
    </p:spTree>
    <p:extLst>
      <p:ext uri="{BB962C8B-B14F-4D97-AF65-F5344CB8AC3E}">
        <p14:creationId xmlns:p14="http://schemas.microsoft.com/office/powerpoint/2010/main" val="21381473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217AA0"/>
                </a:solidFill>
              </a:rPr>
              <a:t>Events</a:t>
            </a:r>
            <a:endParaRPr lang="en-US" dirty="0">
              <a:solidFill>
                <a:srgbClr val="217AA0"/>
              </a:solidFill>
            </a:endParaRPr>
          </a:p>
        </p:txBody>
      </p:sp>
      <p:sp>
        <p:nvSpPr>
          <p:cNvPr id="3" name="Text Placeholder 2"/>
          <p:cNvSpPr>
            <a:spLocks noGrp="1"/>
          </p:cNvSpPr>
          <p:nvPr>
            <p:ph type="body" idx="1"/>
          </p:nvPr>
        </p:nvSpPr>
        <p:spPr>
          <a:xfrm>
            <a:off x="628650" y="1617806"/>
            <a:ext cx="7886700" cy="4351200"/>
          </a:xfrm>
        </p:spPr>
        <p:txBody>
          <a:bodyPr/>
          <a:lstStyle/>
          <a:p>
            <a:pPr lvl="1"/>
            <a:r>
              <a:rPr lang="en-US" sz="2800" dirty="0" smtClean="0">
                <a:hlinkClick r:id="rId2"/>
              </a:rPr>
              <a:t>https</a:t>
            </a:r>
            <a:r>
              <a:rPr lang="en-US" sz="2800" dirty="0">
                <a:hlinkClick r:id="rId2"/>
              </a:rPr>
              <a:t>://www.fhirdevdays.com</a:t>
            </a:r>
            <a:r>
              <a:rPr lang="en-US" sz="2800" dirty="0" smtClean="0">
                <a:hlinkClick r:id="rId2"/>
              </a:rPr>
              <a:t>/</a:t>
            </a:r>
            <a:r>
              <a:rPr lang="en-US" sz="2800" dirty="0" smtClean="0"/>
              <a:t> Developer Days November 15-17 2017 Amsterdam </a:t>
            </a:r>
          </a:p>
          <a:p>
            <a:pPr lvl="1"/>
            <a:r>
              <a:rPr lang="en-US" sz="2800" dirty="0"/>
              <a:t>FHIR </a:t>
            </a:r>
            <a:r>
              <a:rPr lang="en-US" sz="2800" dirty="0" smtClean="0"/>
              <a:t>Applications Roundtable </a:t>
            </a:r>
            <a:r>
              <a:rPr lang="en-US" sz="2800" dirty="0">
                <a:hlinkClick r:id="rId3"/>
              </a:rPr>
              <a:t>http://www.hl7.org/events/fhir/roundtable/2017/12</a:t>
            </a:r>
            <a:r>
              <a:rPr lang="en-US" sz="2800" dirty="0" smtClean="0">
                <a:hlinkClick r:id="rId3"/>
              </a:rPr>
              <a:t>/</a:t>
            </a:r>
            <a:endParaRPr lang="en-US" sz="2800" dirty="0" smtClean="0"/>
          </a:p>
          <a:p>
            <a:pPr lvl="1"/>
            <a:r>
              <a:rPr lang="en-US" sz="2800" dirty="0" smtClean="0"/>
              <a:t>December 5-7 New Orleans, LA</a:t>
            </a:r>
          </a:p>
          <a:p>
            <a:pPr lvl="1"/>
            <a:r>
              <a:rPr lang="en-US" sz="2800" dirty="0" smtClean="0">
                <a:hlinkClick r:id="rId4"/>
              </a:rPr>
              <a:t>http</a:t>
            </a:r>
            <a:r>
              <a:rPr lang="en-US" sz="2800" dirty="0">
                <a:hlinkClick r:id="rId4"/>
              </a:rPr>
              <a:t>://</a:t>
            </a:r>
            <a:r>
              <a:rPr lang="en-US" sz="2800" dirty="0" smtClean="0">
                <a:hlinkClick r:id="rId4"/>
              </a:rPr>
              <a:t>www.himssinnovationcenter.org/ihe-north-america-connectathon-2018</a:t>
            </a:r>
            <a:endParaRPr lang="en-US" sz="2800" dirty="0" smtClean="0"/>
          </a:p>
          <a:p>
            <a:pPr lvl="1"/>
            <a:r>
              <a:rPr lang="en-US" sz="2800" dirty="0" smtClean="0"/>
              <a:t>January 15-19 Cleveland, OH</a:t>
            </a:r>
          </a:p>
          <a:p>
            <a:endParaRPr lang="en-US" dirty="0" smtClean="0"/>
          </a:p>
          <a:p>
            <a:pPr lvl="1"/>
            <a:endParaRPr lang="en-US" dirty="0" smtClean="0"/>
          </a:p>
          <a:p>
            <a:endParaRPr lang="en-US" dirty="0"/>
          </a:p>
        </p:txBody>
      </p:sp>
      <p:sp>
        <p:nvSpPr>
          <p:cNvPr id="5" name="Footer Placeholder 4"/>
          <p:cNvSpPr>
            <a:spLocks noGrp="1"/>
          </p:cNvSpPr>
          <p:nvPr>
            <p:ph type="ftr" idx="11"/>
          </p:nvPr>
        </p:nvSpPr>
        <p:spPr>
          <a:xfrm>
            <a:off x="6644986" y="6531579"/>
            <a:ext cx="3086100" cy="365099"/>
          </a:xfrm>
        </p:spPr>
        <p:txBody>
          <a:bodyPr/>
          <a:lstStyle/>
          <a:p>
            <a:r>
              <a:rPr lang="en-US" dirty="0" smtClean="0"/>
              <a:t>© Culbertson 2017</a:t>
            </a:r>
            <a:endParaRPr lang="en-US" dirty="0"/>
          </a:p>
        </p:txBody>
      </p:sp>
    </p:spTree>
    <p:extLst>
      <p:ext uri="{BB962C8B-B14F-4D97-AF65-F5344CB8AC3E}">
        <p14:creationId xmlns:p14="http://schemas.microsoft.com/office/powerpoint/2010/main" val="6454546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1154862" y="2699824"/>
            <a:ext cx="5846301" cy="984885"/>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206" marR="4483"/>
            <a:r>
              <a:rPr lang="en-US" sz="1600" b="1" dirty="0" smtClean="0">
                <a:latin typeface="Arial"/>
                <a:cs typeface="Arial"/>
              </a:rPr>
              <a:t>Contact:</a:t>
            </a:r>
          </a:p>
          <a:p>
            <a:pPr marL="11206" marR="4483"/>
            <a:r>
              <a:rPr lang="en-US" sz="1600" b="1" dirty="0" smtClean="0">
                <a:latin typeface="Arial"/>
                <a:cs typeface="Arial"/>
              </a:rPr>
              <a:t>Adam Culbertson</a:t>
            </a:r>
            <a:r>
              <a:rPr sz="1600" b="1" spc="4" dirty="0" smtClean="0">
                <a:latin typeface="Arial"/>
                <a:cs typeface="Arial"/>
              </a:rPr>
              <a:t> </a:t>
            </a:r>
            <a:r>
              <a:rPr lang="en-US" sz="1600" b="1" spc="4" dirty="0" smtClean="0">
                <a:latin typeface="Arial"/>
                <a:cs typeface="Arial"/>
              </a:rPr>
              <a:t/>
            </a:r>
            <a:br>
              <a:rPr lang="en-US" sz="1600" b="1" spc="4" dirty="0" smtClean="0">
                <a:latin typeface="Arial"/>
                <a:cs typeface="Arial"/>
              </a:rPr>
            </a:br>
            <a:r>
              <a:rPr lang="en-US" sz="1600" b="1" spc="4" dirty="0" smtClean="0">
                <a:latin typeface="Arial"/>
                <a:cs typeface="Arial"/>
                <a:hlinkClick r:id="rId2"/>
              </a:rPr>
              <a:t>aculbertson@himss.org</a:t>
            </a:r>
            <a:r>
              <a:rPr lang="en-US" sz="1600" b="1" spc="4" dirty="0" smtClean="0">
                <a:latin typeface="Arial"/>
                <a:cs typeface="Arial"/>
              </a:rPr>
              <a:t>                 </a:t>
            </a:r>
          </a:p>
          <a:p>
            <a:pPr marL="11206" marR="4483"/>
            <a:r>
              <a:rPr lang="en-US" sz="1600" b="1" spc="4" dirty="0" smtClean="0">
                <a:latin typeface="Arial"/>
                <a:cs typeface="Arial"/>
              </a:rPr>
              <a:t>Twitter @</a:t>
            </a:r>
            <a:r>
              <a:rPr lang="en-US" sz="1600" b="1" spc="4" dirty="0" err="1" smtClean="0">
                <a:latin typeface="Arial"/>
                <a:cs typeface="Arial"/>
              </a:rPr>
              <a:t>AdamCulby</a:t>
            </a:r>
            <a:endParaRPr sz="1600" dirty="0">
              <a:latin typeface="Arial"/>
              <a:cs typeface="Arial"/>
            </a:endParaRP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862" y="3684709"/>
            <a:ext cx="1578051" cy="745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2"/>
          <p:cNvSpPr>
            <a:spLocks noGrp="1"/>
          </p:cNvSpPr>
          <p:nvPr>
            <p:ph type="title"/>
          </p:nvPr>
        </p:nvSpPr>
        <p:spPr>
          <a:xfrm>
            <a:off x="715818" y="572002"/>
            <a:ext cx="7970983" cy="804333"/>
          </a:xfrm>
        </p:spPr>
        <p:txBody>
          <a:bodyPr/>
          <a:lstStyle/>
          <a:p>
            <a:r>
              <a:rPr lang="en-US" dirty="0" smtClean="0"/>
              <a:t>Questions and Answers</a:t>
            </a:r>
            <a:endParaRPr lang="en-US" dirty="0"/>
          </a:p>
        </p:txBody>
      </p:sp>
      <p:sp>
        <p:nvSpPr>
          <p:cNvPr id="3" name="Footer Placeholder 2"/>
          <p:cNvSpPr>
            <a:spLocks noGrp="1"/>
          </p:cNvSpPr>
          <p:nvPr>
            <p:ph type="ftr" sz="quarter" idx="11"/>
          </p:nvPr>
        </p:nvSpPr>
        <p:spPr>
          <a:xfrm>
            <a:off x="7862455" y="6492875"/>
            <a:ext cx="1115290" cy="365125"/>
          </a:xfrm>
        </p:spPr>
        <p:txBody>
          <a:bodyPr/>
          <a:lstStyle/>
          <a:p>
            <a:r>
              <a:rPr lang="en-US" sz="800" dirty="0" smtClean="0"/>
              <a:t>© Culbertson 2017</a:t>
            </a:r>
            <a:endParaRPr lang="en-US" sz="800" dirty="0"/>
          </a:p>
        </p:txBody>
      </p:sp>
    </p:spTree>
    <p:extLst>
      <p:ext uri="{BB962C8B-B14F-4D97-AF65-F5344CB8AC3E}">
        <p14:creationId xmlns:p14="http://schemas.microsoft.com/office/powerpoint/2010/main" val="22832024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1830" b="19497"/>
          <a:stretch/>
        </p:blipFill>
        <p:spPr>
          <a:xfrm>
            <a:off x="2311400" y="396169"/>
            <a:ext cx="4546600" cy="5393873"/>
          </a:xfrm>
          <a:prstGeom prst="rect">
            <a:avLst/>
          </a:prstGeom>
        </p:spPr>
      </p:pic>
      <p:sp>
        <p:nvSpPr>
          <p:cNvPr id="4" name="TextBox 3"/>
          <p:cNvSpPr txBox="1"/>
          <p:nvPr/>
        </p:nvSpPr>
        <p:spPr>
          <a:xfrm>
            <a:off x="2387022" y="5845456"/>
            <a:ext cx="7886700" cy="276999"/>
          </a:xfrm>
          <a:prstGeom prst="rect">
            <a:avLst/>
          </a:prstGeom>
          <a:noFill/>
        </p:spPr>
        <p:txBody>
          <a:bodyPr wrap="square" rtlCol="0">
            <a:spAutoFit/>
          </a:bodyPr>
          <a:lstStyle/>
          <a:p>
            <a:r>
              <a:rPr lang="en-US" sz="1200" dirty="0" err="1" smtClean="0"/>
              <a:t>Source:McCallie</a:t>
            </a:r>
            <a:r>
              <a:rPr lang="en-US" sz="1200" dirty="0" smtClean="0"/>
              <a:t>, David. “SMART on FHIR Apps for Healthcare.” Dev Con. July 1</a:t>
            </a:r>
            <a:r>
              <a:rPr lang="en-US" sz="1200" baseline="30000" dirty="0" smtClean="0"/>
              <a:t>st</a:t>
            </a:r>
            <a:r>
              <a:rPr lang="en-US" sz="1200" dirty="0" smtClean="0"/>
              <a:t> 2014</a:t>
            </a:r>
            <a:endParaRPr lang="en-US" sz="1200" dirty="0"/>
          </a:p>
        </p:txBody>
      </p:sp>
    </p:spTree>
    <p:extLst>
      <p:ext uri="{BB962C8B-B14F-4D97-AF65-F5344CB8AC3E}">
        <p14:creationId xmlns:p14="http://schemas.microsoft.com/office/powerpoint/2010/main" val="18549604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970"/>
          <a:stretch/>
        </p:blipFill>
        <p:spPr>
          <a:xfrm>
            <a:off x="1784189" y="198268"/>
            <a:ext cx="5742832" cy="6351217"/>
          </a:xfrm>
          <a:prstGeom prst="rect">
            <a:avLst/>
          </a:prstGeom>
        </p:spPr>
      </p:pic>
      <p:sp>
        <p:nvSpPr>
          <p:cNvPr id="4" name="Footer Placeholder 3"/>
          <p:cNvSpPr>
            <a:spLocks noGrp="1"/>
          </p:cNvSpPr>
          <p:nvPr>
            <p:ph type="ftr" idx="11"/>
          </p:nvPr>
        </p:nvSpPr>
        <p:spPr>
          <a:xfrm>
            <a:off x="6057900" y="6491433"/>
            <a:ext cx="3086100" cy="365099"/>
          </a:xfrm>
        </p:spPr>
        <p:txBody>
          <a:bodyPr/>
          <a:lstStyle/>
          <a:p>
            <a:r>
              <a:rPr lang="en-US" smtClean="0"/>
              <a:t>© Culbertson 2017</a:t>
            </a:r>
            <a:endParaRPr lang="en-US"/>
          </a:p>
        </p:txBody>
      </p:sp>
    </p:spTree>
    <p:extLst>
      <p:ext uri="{BB962C8B-B14F-4D97-AF65-F5344CB8AC3E}">
        <p14:creationId xmlns:p14="http://schemas.microsoft.com/office/powerpoint/2010/main" val="39071787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Leading Adopters of APIs</a:t>
            </a:r>
            <a:endParaRPr lang="en-US" dirty="0"/>
          </a:p>
        </p:txBody>
      </p:sp>
      <p:sp>
        <p:nvSpPr>
          <p:cNvPr id="3" name="Content Placeholder 2"/>
          <p:cNvSpPr>
            <a:spLocks noGrp="1"/>
          </p:cNvSpPr>
          <p:nvPr>
            <p:ph idx="1"/>
          </p:nvPr>
        </p:nvSpPr>
        <p:spPr>
          <a:xfrm>
            <a:off x="628650" y="1537390"/>
            <a:ext cx="7886700" cy="4351200"/>
          </a:xfrm>
        </p:spPr>
        <p:txBody>
          <a:bodyPr/>
          <a:lstStyle/>
          <a:p>
            <a:r>
              <a:rPr lang="en-US" sz="3600" dirty="0" smtClean="0"/>
              <a:t>Uber </a:t>
            </a:r>
          </a:p>
          <a:p>
            <a:pPr lvl="1"/>
            <a:r>
              <a:rPr lang="en-US" sz="3600" dirty="0" smtClean="0"/>
              <a:t>Leveraged APIs to build $60 billion dollar company</a:t>
            </a:r>
          </a:p>
          <a:p>
            <a:pPr lvl="2"/>
            <a:r>
              <a:rPr lang="en-US" sz="3600" dirty="0" smtClean="0"/>
              <a:t>Used Google Maps API</a:t>
            </a:r>
          </a:p>
          <a:p>
            <a:pPr lvl="2"/>
            <a:r>
              <a:rPr lang="en-US" sz="3600" dirty="0" smtClean="0"/>
              <a:t>Braintree Payment API</a:t>
            </a:r>
          </a:p>
          <a:p>
            <a:pPr lvl="2"/>
            <a:r>
              <a:rPr lang="en-US" sz="3600" dirty="0" err="1" smtClean="0"/>
              <a:t>Twilio</a:t>
            </a:r>
            <a:r>
              <a:rPr lang="en-US" sz="3600" dirty="0" smtClean="0"/>
              <a:t> (for mobile SMS) API</a:t>
            </a:r>
          </a:p>
          <a:p>
            <a:pPr marL="1041400" lvl="2" indent="0">
              <a:buNone/>
            </a:pPr>
            <a:endParaRPr lang="en-US" dirty="0"/>
          </a:p>
        </p:txBody>
      </p:sp>
      <p:sp>
        <p:nvSpPr>
          <p:cNvPr id="4" name="TextBox 3"/>
          <p:cNvSpPr txBox="1"/>
          <p:nvPr/>
        </p:nvSpPr>
        <p:spPr>
          <a:xfrm>
            <a:off x="1656521" y="5308214"/>
            <a:ext cx="5830957" cy="215444"/>
          </a:xfrm>
          <a:prstGeom prst="rect">
            <a:avLst/>
          </a:prstGeom>
          <a:noFill/>
        </p:spPr>
        <p:txBody>
          <a:bodyPr wrap="square" rtlCol="0">
            <a:spAutoFit/>
          </a:bodyPr>
          <a:lstStyle/>
          <a:p>
            <a:r>
              <a:rPr lang="en-US" sz="800" dirty="0">
                <a:hlinkClick r:id="rId3"/>
              </a:rPr>
              <a:t>http://fortune.com/2015/05/19/why-apis-will-save-your-business-from-getting-uber-ed</a:t>
            </a:r>
            <a:r>
              <a:rPr lang="en-US" sz="800" dirty="0" smtClean="0">
                <a:hlinkClick r:id="rId3"/>
              </a:rPr>
              <a:t>/</a:t>
            </a:r>
            <a:r>
              <a:rPr lang="en-US" sz="800" dirty="0" smtClean="0"/>
              <a:t> accessed 2-17-17</a:t>
            </a:r>
            <a:endParaRPr lang="en-US" sz="800" dirty="0"/>
          </a:p>
        </p:txBody>
      </p:sp>
      <p:sp>
        <p:nvSpPr>
          <p:cNvPr id="6" name="Footer Placeholder 5"/>
          <p:cNvSpPr>
            <a:spLocks noGrp="1"/>
          </p:cNvSpPr>
          <p:nvPr>
            <p:ph type="ftr" idx="11"/>
          </p:nvPr>
        </p:nvSpPr>
        <p:spPr>
          <a:xfrm>
            <a:off x="6811244" y="6356351"/>
            <a:ext cx="3086100" cy="365099"/>
          </a:xfrm>
        </p:spPr>
        <p:txBody>
          <a:bodyPr/>
          <a:lstStyle/>
          <a:p>
            <a:r>
              <a:rPr lang="en-US" dirty="0" smtClean="0"/>
              <a:t>© Culbertson 2017</a:t>
            </a:r>
            <a:endParaRPr lang="en-US" dirty="0"/>
          </a:p>
        </p:txBody>
      </p:sp>
    </p:spTree>
    <p:extLst>
      <p:ext uri="{BB962C8B-B14F-4D97-AF65-F5344CB8AC3E}">
        <p14:creationId xmlns:p14="http://schemas.microsoft.com/office/powerpoint/2010/main" val="40599493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89348"/>
            <a:ext cx="7886700" cy="1325700"/>
          </a:xfrm>
        </p:spPr>
        <p:txBody>
          <a:bodyPr/>
          <a:lstStyle/>
          <a:p>
            <a:pPr algn="ctr"/>
            <a:r>
              <a:rPr lang="en-US" sz="3600" b="1" dirty="0" smtClean="0">
                <a:solidFill>
                  <a:srgbClr val="217AA0"/>
                </a:solidFill>
                <a:latin typeface="Verdana" panose="020B0604030504040204" pitchFamily="34" charset="0"/>
                <a:ea typeface="Verdana" panose="020B0604030504040204" pitchFamily="34" charset="0"/>
                <a:cs typeface="Verdana" panose="020B0604030504040204" pitchFamily="34" charset="0"/>
              </a:rPr>
              <a:t>APIs in Healthcare</a:t>
            </a:r>
            <a:endParaRPr lang="en-US" sz="3600" b="1" dirty="0">
              <a:solidFill>
                <a:srgbClr val="217AA0"/>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idx="11"/>
          </p:nvPr>
        </p:nvSpPr>
        <p:spPr>
          <a:xfrm>
            <a:off x="6769681" y="6356351"/>
            <a:ext cx="3086100" cy="365099"/>
          </a:xfrm>
        </p:spPr>
        <p:txBody>
          <a:bodyPr/>
          <a:lstStyle/>
          <a:p>
            <a:r>
              <a:rPr lang="en-US" dirty="0" smtClean="0"/>
              <a:t>© Culbertson 2017</a:t>
            </a:r>
            <a:endParaRPr lang="en-US" dirty="0"/>
          </a:p>
        </p:txBody>
      </p:sp>
    </p:spTree>
    <p:extLst>
      <p:ext uri="{BB962C8B-B14F-4D97-AF65-F5344CB8AC3E}">
        <p14:creationId xmlns:p14="http://schemas.microsoft.com/office/powerpoint/2010/main" val="16484447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769165" y="162563"/>
            <a:ext cx="5893905" cy="6528965"/>
          </a:xfrm>
          <a:prstGeom prst="rect">
            <a:avLst/>
          </a:prstGeom>
        </p:spPr>
      </p:pic>
      <p:sp>
        <p:nvSpPr>
          <p:cNvPr id="3" name="Footer Placeholder 2"/>
          <p:cNvSpPr>
            <a:spLocks noGrp="1"/>
          </p:cNvSpPr>
          <p:nvPr>
            <p:ph type="ftr" idx="11"/>
          </p:nvPr>
        </p:nvSpPr>
        <p:spPr>
          <a:xfrm>
            <a:off x="6935932" y="6521136"/>
            <a:ext cx="3086100" cy="365099"/>
          </a:xfrm>
        </p:spPr>
        <p:txBody>
          <a:bodyPr/>
          <a:lstStyle/>
          <a:p>
            <a:r>
              <a:rPr lang="en-US" dirty="0" smtClean="0"/>
              <a:t>© Culbertson 2017</a:t>
            </a:r>
            <a:endParaRPr lang="en-US" dirty="0"/>
          </a:p>
        </p:txBody>
      </p:sp>
    </p:spTree>
    <p:extLst>
      <p:ext uri="{BB962C8B-B14F-4D97-AF65-F5344CB8AC3E}">
        <p14:creationId xmlns:p14="http://schemas.microsoft.com/office/powerpoint/2010/main" val="23166153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HIMSS">
      <a:dk1>
        <a:srgbClr val="000000"/>
      </a:dk1>
      <a:lt1>
        <a:sysClr val="window" lastClr="FFFFFF"/>
      </a:lt1>
      <a:dk2>
        <a:srgbClr val="8F8F93"/>
      </a:dk2>
      <a:lt2>
        <a:srgbClr val="FFFFFF"/>
      </a:lt2>
      <a:accent1>
        <a:srgbClr val="13547D"/>
      </a:accent1>
      <a:accent2>
        <a:srgbClr val="0C3351"/>
      </a:accent2>
      <a:accent3>
        <a:srgbClr val="1B799F"/>
      </a:accent3>
      <a:accent4>
        <a:srgbClr val="91BAD3"/>
      </a:accent4>
      <a:accent5>
        <a:srgbClr val="414139"/>
      </a:accent5>
      <a:accent6>
        <a:srgbClr val="8F8F93"/>
      </a:accent6>
      <a:hlink>
        <a:srgbClr val="13547D"/>
      </a:hlink>
      <a:folHlink>
        <a:srgbClr val="1B799F"/>
      </a:folHlink>
    </a:clrScheme>
    <a:fontScheme name="Office 2">
      <a:majorFont>
        <a:latin typeface="Proxima Nova 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Neue Light"/>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7748</TotalTime>
  <Words>1829</Words>
  <Application>Microsoft Office PowerPoint</Application>
  <PresentationFormat>On-screen Show (4:3)</PresentationFormat>
  <Paragraphs>307</Paragraphs>
  <Slides>44</Slides>
  <Notes>31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44</vt:i4>
      </vt:variant>
    </vt:vector>
  </HeadingPairs>
  <TitlesOfParts>
    <vt:vector size="50" baseType="lpstr">
      <vt:lpstr>Arial</vt:lpstr>
      <vt:lpstr>Calibri</vt:lpstr>
      <vt:lpstr>Helvetica Neue Light</vt:lpstr>
      <vt:lpstr>Verdana</vt:lpstr>
      <vt:lpstr>Office Theme</vt:lpstr>
      <vt:lpstr>1_Office Theme</vt:lpstr>
      <vt:lpstr>The Future is on FHIR:  Interoperability with  HIMSS Innovator-in-Residence </vt:lpstr>
      <vt:lpstr>Overview</vt:lpstr>
      <vt:lpstr>Exemplars</vt:lpstr>
      <vt:lpstr>PowerPoint Presentation</vt:lpstr>
      <vt:lpstr>PowerPoint Presentation</vt:lpstr>
      <vt:lpstr>PowerPoint Presentation</vt:lpstr>
      <vt:lpstr>Leading Adopters of APIs</vt:lpstr>
      <vt:lpstr>APIs in Healthcare</vt:lpstr>
      <vt:lpstr>PowerPoint Presentation</vt:lpstr>
      <vt:lpstr>PowerPoint Presentation</vt:lpstr>
      <vt:lpstr>Why Now</vt:lpstr>
      <vt:lpstr>PowerPoint Presentation</vt:lpstr>
      <vt:lpstr>FHIR and SMART on FHIR</vt:lpstr>
      <vt:lpstr>What is                ?</vt:lpstr>
      <vt:lpstr>What is                ?</vt:lpstr>
      <vt:lpstr>FHIR Resources</vt:lpstr>
      <vt:lpstr>PowerPoint Presentation</vt:lpstr>
      <vt:lpstr>Patient Resource Example</vt:lpstr>
      <vt:lpstr>FHIR Request</vt:lpstr>
      <vt:lpstr>FHIR Search API</vt:lpstr>
      <vt:lpstr>FHIR Search API</vt:lpstr>
      <vt:lpstr>PowerPoint Presentation</vt:lpstr>
      <vt:lpstr>PowerPoint Presentation</vt:lpstr>
      <vt:lpstr>SMART on FHIR</vt:lpstr>
      <vt:lpstr>Standards based technology</vt:lpstr>
      <vt:lpstr>The SMART Platform</vt:lpstr>
      <vt:lpstr>EHR Launch</vt:lpstr>
      <vt:lpstr>APP Ecosystem </vt:lpstr>
      <vt:lpstr>PowerPoint Presentation</vt:lpstr>
      <vt:lpstr>PowerPoint Presentation</vt:lpstr>
      <vt:lpstr>PowerPoint Presentation</vt:lpstr>
      <vt:lpstr>PowerPoint Presentation</vt:lpstr>
      <vt:lpstr>PowerPoint Presentation</vt:lpstr>
      <vt:lpstr>PowerPoint Presentation</vt:lpstr>
      <vt:lpstr>KLAS Connected Apps Report http://smarthealthit.org/apps-report</vt:lpstr>
      <vt:lpstr>Tools and Resources</vt:lpstr>
      <vt:lpstr>PowerPoint Presentation</vt:lpstr>
      <vt:lpstr>PowerPoint Presentation</vt:lpstr>
      <vt:lpstr>PowerPoint Presentation</vt:lpstr>
      <vt:lpstr>Tools and Resources</vt:lpstr>
      <vt:lpstr>Tools and Resources</vt:lpstr>
      <vt:lpstr>Tools and Resources</vt:lpstr>
      <vt:lpstr>Events</vt:lpstr>
      <vt:lpstr>Questions and Answers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dc:creator>
  <cp:lastModifiedBy>Jesse Emerson</cp:lastModifiedBy>
  <cp:revision>476</cp:revision>
  <cp:lastPrinted>2015-03-31T19:10:57Z</cp:lastPrinted>
  <dcterms:created xsi:type="dcterms:W3CDTF">2013-05-22T16:51:34Z</dcterms:created>
  <dcterms:modified xsi:type="dcterms:W3CDTF">2017-12-15T15:30:05Z</dcterms:modified>
</cp:coreProperties>
</file>